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732" r:id="rId1"/>
  </p:sldMasterIdLst>
  <p:notesMasterIdLst>
    <p:notesMasterId r:id="rId21"/>
  </p:notesMasterIdLst>
  <p:sldIdLst>
    <p:sldId id="256" r:id="rId2"/>
    <p:sldId id="302" r:id="rId3"/>
    <p:sldId id="291" r:id="rId4"/>
    <p:sldId id="312" r:id="rId5"/>
    <p:sldId id="311" r:id="rId6"/>
    <p:sldId id="313" r:id="rId7"/>
    <p:sldId id="314" r:id="rId8"/>
    <p:sldId id="315" r:id="rId9"/>
    <p:sldId id="316" r:id="rId10"/>
    <p:sldId id="317" r:id="rId11"/>
    <p:sldId id="310" r:id="rId12"/>
    <p:sldId id="304" r:id="rId13"/>
    <p:sldId id="294" r:id="rId14"/>
    <p:sldId id="300" r:id="rId15"/>
    <p:sldId id="307" r:id="rId16"/>
    <p:sldId id="306" r:id="rId17"/>
    <p:sldId id="308" r:id="rId18"/>
    <p:sldId id="309" r:id="rId19"/>
    <p:sldId id="301" r:id="rId2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E3DD"/>
    <a:srgbClr val="76D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ijetli stil 2 - Isticanj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Stil teme 1 - Isticanj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5BE263C-DBD7-4A20-BB59-AAB30ACAA65A}" styleName="Srednji stil 3 - Isticanj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Opinions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448</c:v>
                </c:pt>
                <c:pt idx="1">
                  <c:v>518</c:v>
                </c:pt>
                <c:pt idx="2">
                  <c:v>467</c:v>
                </c:pt>
                <c:pt idx="3">
                  <c:v>143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Emails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2.5419058340619202E-17"/>
                  <c:y val="0.1296296296296296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0167623336247681E-16"/>
                  <c:y val="0.1296296296296296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0.124999999999999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0167623336247681E-16"/>
                  <c:y val="0.10648148148148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0">
                  <c:v>3244</c:v>
                </c:pt>
                <c:pt idx="1">
                  <c:v>4774</c:v>
                </c:pt>
                <c:pt idx="2">
                  <c:v>4121</c:v>
                </c:pt>
                <c:pt idx="3">
                  <c:v>942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Other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Sheet1!$B$4:$E$4</c:f>
              <c:numCache>
                <c:formatCode>General</c:formatCode>
                <c:ptCount val="4"/>
                <c:pt idx="0">
                  <c:v>34</c:v>
                </c:pt>
                <c:pt idx="1">
                  <c:v>61</c:v>
                </c:pt>
                <c:pt idx="2">
                  <c:v>57</c:v>
                </c:pt>
                <c:pt idx="3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983104"/>
        <c:axId val="33997184"/>
      </c:barChart>
      <c:lineChart>
        <c:grouping val="standard"/>
        <c:varyColors val="0"/>
        <c:ser>
          <c:idx val="3"/>
          <c:order val="3"/>
          <c:tx>
            <c:strRef>
              <c:f>Sheet1!$A$5</c:f>
              <c:strCache>
                <c:ptCount val="1"/>
                <c:pt idx="0">
                  <c:v>TOTAL</c:v>
                </c:pt>
              </c:strCache>
            </c:strRef>
          </c:tx>
          <c:spPr>
            <a:ln w="34925" cap="rnd">
              <a:solidFill>
                <a:schemeClr val="accent1">
                  <a:lumMod val="60000"/>
                </a:schemeClr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5.5555555555555558E-3"/>
                  <c:y val="3.2407407407407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0925337632079971E-17"/>
                  <c:y val="-2.777777777777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7777777777777779E-3"/>
                  <c:y val="-9.2592592592592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5555555555554534E-3"/>
                  <c:y val="-2.3148148148148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Sheet1!$B$5:$E$5</c:f>
              <c:numCache>
                <c:formatCode>General</c:formatCode>
                <c:ptCount val="4"/>
                <c:pt idx="0">
                  <c:v>3726</c:v>
                </c:pt>
                <c:pt idx="1">
                  <c:v>5353</c:v>
                </c:pt>
                <c:pt idx="2">
                  <c:v>4645</c:v>
                </c:pt>
                <c:pt idx="3">
                  <c:v>1097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983104"/>
        <c:axId val="33997184"/>
      </c:lineChart>
      <c:catAx>
        <c:axId val="33983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97184"/>
        <c:crosses val="autoZero"/>
        <c:auto val="1"/>
        <c:lblAlgn val="ctr"/>
        <c:lblOffset val="100"/>
        <c:noMultiLvlLbl val="0"/>
      </c:catAx>
      <c:valAx>
        <c:axId val="33997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83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58180572528978E-2"/>
          <c:y val="3.5699511310232968E-2"/>
          <c:w val="0.94190228863459613"/>
          <c:h val="0.830209001430322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Sheet2!$A$3</c:f>
              <c:strCache>
                <c:ptCount val="1"/>
                <c:pt idx="0">
                  <c:v>Still in progress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Sheet2!$B$3:$D$3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35</c:v>
                </c:pt>
              </c:numCache>
            </c:numRef>
          </c:val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Dismissed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Sheet2!$B$4:$D$4</c:f>
              <c:numCache>
                <c:formatCode>General</c:formatCode>
                <c:ptCount val="3"/>
                <c:pt idx="0">
                  <c:v>18</c:v>
                </c:pt>
                <c:pt idx="1">
                  <c:v>17</c:v>
                </c:pt>
                <c:pt idx="2">
                  <c:v>21</c:v>
                </c:pt>
              </c:numCache>
            </c:numRef>
          </c:val>
        </c:ser>
        <c:ser>
          <c:idx val="3"/>
          <c:order val="3"/>
          <c:tx>
            <c:strRef>
              <c:f>Sheet2!$A$5</c:f>
              <c:strCache>
                <c:ptCount val="1"/>
                <c:pt idx="0">
                  <c:v>No irregularities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Sheet2!$B$5:$D$5</c:f>
              <c:numCache>
                <c:formatCode>General</c:formatCode>
                <c:ptCount val="3"/>
                <c:pt idx="0">
                  <c:v>16</c:v>
                </c:pt>
                <c:pt idx="1">
                  <c:v>25</c:v>
                </c:pt>
                <c:pt idx="2">
                  <c:v>14</c:v>
                </c:pt>
              </c:numCache>
            </c:numRef>
          </c:val>
        </c:ser>
        <c:ser>
          <c:idx val="4"/>
          <c:order val="4"/>
          <c:tx>
            <c:strRef>
              <c:f>Sheet2!$A$6</c:f>
              <c:strCache>
                <c:ptCount val="1"/>
                <c:pt idx="0">
                  <c:v>Irregularities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Sheet2!$B$6:$D$6</c:f>
              <c:numCache>
                <c:formatCode>General</c:formatCode>
                <c:ptCount val="3"/>
                <c:pt idx="0">
                  <c:v>43</c:v>
                </c:pt>
                <c:pt idx="1">
                  <c:v>50</c:v>
                </c:pt>
                <c:pt idx="2">
                  <c:v>37</c:v>
                </c:pt>
              </c:numCache>
            </c:numRef>
          </c:val>
        </c:ser>
        <c:ser>
          <c:idx val="5"/>
          <c:order val="5"/>
          <c:tx>
            <c:strRef>
              <c:f>Sheet2!$A$7</c:f>
              <c:strCache>
                <c:ptCount val="1"/>
                <c:pt idx="0">
                  <c:v>Misdemeanours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Sheet2!$B$7:$D$7</c:f>
              <c:numCache>
                <c:formatCode>General</c:formatCode>
                <c:ptCount val="3"/>
                <c:pt idx="0">
                  <c:v>23</c:v>
                </c:pt>
                <c:pt idx="1">
                  <c:v>26</c:v>
                </c:pt>
                <c:pt idx="2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4589696"/>
        <c:axId val="34595584"/>
      </c:barChart>
      <c:lineChart>
        <c:grouping val="standar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Received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3888888888888884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3333333333333333E-2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777777777778798E-3"/>
                  <c:y val="-4.6296296296296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Sheet2!$B$1:$D$1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Sheet2!$B$2:$D$2</c:f>
              <c:numCache>
                <c:formatCode>General</c:formatCode>
                <c:ptCount val="3"/>
                <c:pt idx="0">
                  <c:v>77</c:v>
                </c:pt>
                <c:pt idx="1">
                  <c:v>95</c:v>
                </c:pt>
                <c:pt idx="2">
                  <c:v>107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589696"/>
        <c:axId val="34595584"/>
      </c:lineChart>
      <c:catAx>
        <c:axId val="3458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95584"/>
        <c:crosses val="autoZero"/>
        <c:auto val="1"/>
        <c:lblAlgn val="ctr"/>
        <c:lblOffset val="100"/>
        <c:noMultiLvlLbl val="0"/>
      </c:catAx>
      <c:valAx>
        <c:axId val="34595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89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Sheet3!$A$2</c:f>
              <c:strCache>
                <c:ptCount val="1"/>
                <c:pt idx="0">
                  <c:v>Goods</c:v>
                </c:pt>
              </c:strCache>
            </c:strRef>
          </c:tx>
          <c:invertIfNegative val="0"/>
          <c:cat>
            <c:strRef>
              <c:f>Sheet3!$B$1:$H$1</c:f>
              <c:strCach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Jan-Jun 2013</c:v>
                </c:pt>
              </c:strCache>
            </c:strRef>
          </c:cat>
          <c:val>
            <c:numRef>
              <c:f>Sheet3!$B$2:$H$2</c:f>
              <c:numCache>
                <c:formatCode>#,##0\ "kn"</c:formatCode>
                <c:ptCount val="7"/>
                <c:pt idx="0">
                  <c:v>11244347991.280001</c:v>
                </c:pt>
                <c:pt idx="1">
                  <c:v>5788141015</c:v>
                </c:pt>
                <c:pt idx="2">
                  <c:v>7693191294</c:v>
                </c:pt>
                <c:pt idx="3">
                  <c:v>8083971202</c:v>
                </c:pt>
                <c:pt idx="4">
                  <c:v>7269684432</c:v>
                </c:pt>
                <c:pt idx="5">
                  <c:v>14275394504</c:v>
                </c:pt>
                <c:pt idx="6">
                  <c:v>4182878038</c:v>
                </c:pt>
              </c:numCache>
            </c:numRef>
          </c:val>
        </c:ser>
        <c:ser>
          <c:idx val="1"/>
          <c:order val="1"/>
          <c:tx>
            <c:strRef>
              <c:f>Sheet3!$A$3</c:f>
              <c:strCache>
                <c:ptCount val="1"/>
                <c:pt idx="0">
                  <c:v>Services</c:v>
                </c:pt>
              </c:strCache>
            </c:strRef>
          </c:tx>
          <c:invertIfNegative val="0"/>
          <c:cat>
            <c:strRef>
              <c:f>Sheet3!$B$1:$H$1</c:f>
              <c:strCach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Jan-Jun 2013</c:v>
                </c:pt>
              </c:strCache>
            </c:strRef>
          </c:cat>
          <c:val>
            <c:numRef>
              <c:f>Sheet3!$B$3:$H$3</c:f>
              <c:numCache>
                <c:formatCode>#,##0\ "kn"</c:formatCode>
                <c:ptCount val="7"/>
                <c:pt idx="0">
                  <c:v>15275405922.620001</c:v>
                </c:pt>
                <c:pt idx="1">
                  <c:v>7946913580</c:v>
                </c:pt>
                <c:pt idx="2">
                  <c:v>7874500546</c:v>
                </c:pt>
                <c:pt idx="3">
                  <c:v>7318808347</c:v>
                </c:pt>
                <c:pt idx="4">
                  <c:v>9544799999</c:v>
                </c:pt>
                <c:pt idx="5">
                  <c:v>7651805895</c:v>
                </c:pt>
                <c:pt idx="6">
                  <c:v>3285304848</c:v>
                </c:pt>
              </c:numCache>
            </c:numRef>
          </c:val>
        </c:ser>
        <c:ser>
          <c:idx val="2"/>
          <c:order val="2"/>
          <c:tx>
            <c:strRef>
              <c:f>Sheet3!$A$4</c:f>
              <c:strCache>
                <c:ptCount val="1"/>
                <c:pt idx="0">
                  <c:v>Works</c:v>
                </c:pt>
              </c:strCache>
            </c:strRef>
          </c:tx>
          <c:invertIfNegative val="0"/>
          <c:cat>
            <c:strRef>
              <c:f>Sheet3!$B$1:$H$1</c:f>
              <c:strCach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Jan-Jun 2013</c:v>
                </c:pt>
              </c:strCache>
            </c:strRef>
          </c:cat>
          <c:val>
            <c:numRef>
              <c:f>Sheet3!$B$4:$H$4</c:f>
              <c:numCache>
                <c:formatCode>#,##0\ "kn"</c:formatCode>
                <c:ptCount val="7"/>
                <c:pt idx="0">
                  <c:v>18433786642.84</c:v>
                </c:pt>
                <c:pt idx="1">
                  <c:v>8446201287</c:v>
                </c:pt>
                <c:pt idx="2">
                  <c:v>21795047675</c:v>
                </c:pt>
                <c:pt idx="3">
                  <c:v>4773060550</c:v>
                </c:pt>
                <c:pt idx="4">
                  <c:v>9434624047</c:v>
                </c:pt>
                <c:pt idx="5">
                  <c:v>11323129612</c:v>
                </c:pt>
                <c:pt idx="6">
                  <c:v>4006390834</c:v>
                </c:pt>
              </c:numCache>
            </c:numRef>
          </c:val>
        </c:ser>
        <c:ser>
          <c:idx val="3"/>
          <c:order val="3"/>
          <c:tx>
            <c:strRef>
              <c:f>Sheet3!$A$5</c:f>
              <c:strCache>
                <c:ptCount val="1"/>
                <c:pt idx="0">
                  <c:v>Below HR Thresholds</c:v>
                </c:pt>
              </c:strCache>
            </c:strRef>
          </c:tx>
          <c:invertIfNegative val="0"/>
          <c:cat>
            <c:strRef>
              <c:f>Sheet3!$B$1:$H$1</c:f>
              <c:strCach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Jan-Jun 2013</c:v>
                </c:pt>
              </c:strCache>
            </c:strRef>
          </c:cat>
          <c:val>
            <c:numRef>
              <c:f>Sheet3!$B$5:$H$5</c:f>
              <c:numCache>
                <c:formatCode>#,##0\ "kn"</c:formatCode>
                <c:ptCount val="7"/>
                <c:pt idx="1">
                  <c:v>2976448764</c:v>
                </c:pt>
                <c:pt idx="2">
                  <c:v>3234779805</c:v>
                </c:pt>
                <c:pt idx="3">
                  <c:v>4610554209</c:v>
                </c:pt>
                <c:pt idx="4">
                  <c:v>4591752822</c:v>
                </c:pt>
                <c:pt idx="5">
                  <c:v>6074941964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642752"/>
        <c:axId val="33656832"/>
      </c:barChart>
      <c:lineChart>
        <c:grouping val="standard"/>
        <c:varyColors val="0"/>
        <c:ser>
          <c:idx val="4"/>
          <c:order val="4"/>
          <c:tx>
            <c:strRef>
              <c:f>Sheet3!$A$6</c:f>
              <c:strCache>
                <c:ptCount val="1"/>
                <c:pt idx="0">
                  <c:v>TOTAL</c:v>
                </c:pt>
              </c:strCache>
            </c:strRef>
          </c:tx>
          <c:marker>
            <c:symbol val="none"/>
          </c:marker>
          <c:cat>
            <c:strRef>
              <c:f>Sheet3!$B$1:$H$1</c:f>
              <c:strCach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Jan-Jun 2013</c:v>
                </c:pt>
              </c:strCache>
            </c:strRef>
          </c:cat>
          <c:val>
            <c:numRef>
              <c:f>Sheet3!$B$6:$H$6</c:f>
              <c:numCache>
                <c:formatCode>#,##0\ "kn"</c:formatCode>
                <c:ptCount val="7"/>
                <c:pt idx="0">
                  <c:v>44953540556.740005</c:v>
                </c:pt>
                <c:pt idx="1">
                  <c:v>25157704646</c:v>
                </c:pt>
                <c:pt idx="2">
                  <c:v>40597519320</c:v>
                </c:pt>
                <c:pt idx="3">
                  <c:v>24786394308</c:v>
                </c:pt>
                <c:pt idx="4">
                  <c:v>30840861300</c:v>
                </c:pt>
                <c:pt idx="5">
                  <c:v>39325271975</c:v>
                </c:pt>
                <c:pt idx="6">
                  <c:v>11474573720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642752"/>
        <c:axId val="33656832"/>
      </c:lineChart>
      <c:catAx>
        <c:axId val="3364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656832"/>
        <c:crosses val="autoZero"/>
        <c:auto val="1"/>
        <c:lblAlgn val="ctr"/>
        <c:lblOffset val="100"/>
        <c:noMultiLvlLbl val="0"/>
      </c:catAx>
      <c:valAx>
        <c:axId val="33656832"/>
        <c:scaling>
          <c:orientation val="minMax"/>
        </c:scaling>
        <c:delete val="0"/>
        <c:axPos val="l"/>
        <c:majorGridlines/>
        <c:numFmt formatCode="#,##0\ &quot;kn&quot;" sourceLinked="0"/>
        <c:majorTickMark val="out"/>
        <c:minorTickMark val="none"/>
        <c:tickLblPos val="nextTo"/>
        <c:crossAx val="33642752"/>
        <c:crosses val="autoZero"/>
        <c:crossBetween val="between"/>
        <c:dispUnits>
          <c:builtInUnit val="billions"/>
          <c:dispUnitsLbl/>
        </c:dispUnits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Sheet3!$B$12</c:f>
              <c:strCache>
                <c:ptCount val="1"/>
                <c:pt idx="0">
                  <c:v>No of Contracts</c:v>
                </c:pt>
              </c:strCache>
            </c:strRef>
          </c:tx>
          <c:invertIfNegative val="0"/>
          <c:cat>
            <c:strRef>
              <c:f>Sheet3!$C$11:$H$11</c:f>
              <c:strCach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Jan-Jun 2013</c:v>
                </c:pt>
              </c:strCache>
            </c:strRef>
          </c:cat>
          <c:val>
            <c:numRef>
              <c:f>Sheet3!$C$12:$H$12</c:f>
              <c:numCache>
                <c:formatCode>General</c:formatCode>
                <c:ptCount val="6"/>
                <c:pt idx="0">
                  <c:v>18524</c:v>
                </c:pt>
                <c:pt idx="1">
                  <c:v>26868</c:v>
                </c:pt>
                <c:pt idx="2">
                  <c:v>26168</c:v>
                </c:pt>
                <c:pt idx="3">
                  <c:v>27009</c:v>
                </c:pt>
                <c:pt idx="4">
                  <c:v>26317</c:v>
                </c:pt>
                <c:pt idx="5">
                  <c:v>9877</c:v>
                </c:pt>
              </c:numCache>
            </c:numRef>
          </c:val>
        </c:ser>
        <c:ser>
          <c:idx val="1"/>
          <c:order val="1"/>
          <c:tx>
            <c:strRef>
              <c:f>Sheet3!$B$13</c:f>
              <c:strCache>
                <c:ptCount val="1"/>
                <c:pt idx="0">
                  <c:v>MEAT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Sheet3!$C$11:$H$11</c:f>
              <c:strCach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Jan-Jun 2013</c:v>
                </c:pt>
              </c:strCache>
            </c:strRef>
          </c:cat>
          <c:val>
            <c:numRef>
              <c:f>Sheet3!$C$13:$H$13</c:f>
              <c:numCache>
                <c:formatCode>General</c:formatCode>
                <c:ptCount val="6"/>
                <c:pt idx="0">
                  <c:v>406</c:v>
                </c:pt>
                <c:pt idx="1">
                  <c:v>392</c:v>
                </c:pt>
                <c:pt idx="2">
                  <c:v>177</c:v>
                </c:pt>
                <c:pt idx="3">
                  <c:v>148</c:v>
                </c:pt>
                <c:pt idx="4">
                  <c:v>119</c:v>
                </c:pt>
                <c:pt idx="5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33705984"/>
        <c:axId val="33707520"/>
      </c:barChart>
      <c:catAx>
        <c:axId val="337059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3707520"/>
        <c:crosses val="autoZero"/>
        <c:auto val="1"/>
        <c:lblAlgn val="ctr"/>
        <c:lblOffset val="100"/>
        <c:noMultiLvlLbl val="0"/>
      </c:catAx>
      <c:valAx>
        <c:axId val="337075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37059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A3B35-4AC5-48C3-94EA-546249F940C6}" type="datetimeFigureOut">
              <a:rPr lang="hr-HR" smtClean="0"/>
              <a:pPr/>
              <a:t>5.5.2014.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3015F-B76A-4E4C-8773-485B32E617B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4500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015F-B76A-4E4C-8773-485B32E617B7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6755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015F-B76A-4E4C-8773-485B32E617B7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6755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015F-B76A-4E4C-8773-485B32E617B7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6755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015F-B76A-4E4C-8773-485B32E617B7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6755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015F-B76A-4E4C-8773-485B32E617B7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6755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015F-B76A-4E4C-8773-485B32E617B7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6755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015F-B76A-4E4C-8773-485B32E617B7}" type="slidenum">
              <a:rPr lang="hr-HR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6755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015F-B76A-4E4C-8773-485B32E617B7}" type="slidenum">
              <a:rPr lang="hr-HR" smtClean="0"/>
              <a:pPr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4895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1FFE5-C98E-48A2-83AC-AE44BD968B5C}" type="slidenum">
              <a:rPr lang="de-DE" smtClean="0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1720" y="6381328"/>
            <a:ext cx="5400600" cy="45647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944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1222"/>
            <a:ext cx="8229600" cy="843602"/>
          </a:xfrm>
        </p:spPr>
        <p:txBody>
          <a:bodyPr/>
          <a:lstStyle>
            <a:lvl1pPr>
              <a:defRPr b="1">
                <a:solidFill>
                  <a:schemeClr val="tx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>
            <a:lvl1pPr>
              <a:defRPr b="1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b="1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b="1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b="1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b="1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1720" y="6381328"/>
            <a:ext cx="5400600" cy="45647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61098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655B4-0149-40B1-BA1E-42A815BAD233}" type="slidenum">
              <a:rPr lang="de-DE" smtClean="0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1720" y="6381328"/>
            <a:ext cx="5400600" cy="45647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50503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29214"/>
            <a:ext cx="8229600" cy="843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Uredite stil naslova matrice</a:t>
            </a:r>
            <a:endParaRPr lang="hr-HR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83357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BD7E05-A659-4F20-998B-AF64A3B9116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pic>
        <p:nvPicPr>
          <p:cNvPr id="1034" name="Picture 10" descr="C:\Users\ifranjkovic\Documents\CPO-MEM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907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381328"/>
            <a:ext cx="5400600" cy="45647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fin.hr/" TargetMode="External"/><Relationship Id="rId3" Type="http://schemas.openxmlformats.org/officeDocument/2006/relationships/hyperlink" Target="http://www.javnanabava.hr/" TargetMode="External"/><Relationship Id="rId7" Type="http://schemas.openxmlformats.org/officeDocument/2006/relationships/hyperlink" Target="http://www.ajpp.hr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redisnjanabava.hr/" TargetMode="External"/><Relationship Id="rId5" Type="http://schemas.openxmlformats.org/officeDocument/2006/relationships/hyperlink" Target="https://eojn.nn.hr/Oglasnik/" TargetMode="External"/><Relationship Id="rId4" Type="http://schemas.openxmlformats.org/officeDocument/2006/relationships/hyperlink" Target="http://www.dkom.hr/" TargetMode="External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65820" y="2708920"/>
            <a:ext cx="7772400" cy="1470025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latin typeface="+mn-lt"/>
              </a:rPr>
              <a:t>Procurement </a:t>
            </a:r>
            <a:r>
              <a:rPr lang="en-US" sz="3400" b="1" dirty="0">
                <a:latin typeface="+mn-lt"/>
              </a:rPr>
              <a:t>Performance </a:t>
            </a:r>
            <a:r>
              <a:rPr lang="en-US" sz="3400" b="1" dirty="0" smtClean="0">
                <a:latin typeface="+mn-lt"/>
              </a:rPr>
              <a:t>Measurement</a:t>
            </a:r>
            <a:r>
              <a:rPr lang="hr-HR" sz="3400" b="1" dirty="0" smtClean="0">
                <a:latin typeface="+mn-lt"/>
              </a:rPr>
              <a:t/>
            </a:r>
            <a:br>
              <a:rPr lang="hr-HR" sz="3400" b="1" dirty="0" smtClean="0">
                <a:latin typeface="+mn-lt"/>
              </a:rPr>
            </a:br>
            <a:r>
              <a:rPr lang="en-US" sz="3400" b="1" dirty="0" smtClean="0">
                <a:latin typeface="+mn-lt"/>
              </a:rPr>
              <a:t>The </a:t>
            </a:r>
            <a:r>
              <a:rPr lang="en-US" sz="3400" b="1" dirty="0">
                <a:latin typeface="+mn-lt"/>
              </a:rPr>
              <a:t>Example of Croatia</a:t>
            </a:r>
            <a:endParaRPr lang="en-GB" sz="3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3568" y="5053676"/>
            <a:ext cx="8136904" cy="1057672"/>
          </a:xfrm>
        </p:spPr>
        <p:txBody>
          <a:bodyPr/>
          <a:lstStyle/>
          <a:p>
            <a:r>
              <a:rPr lang="en-GB" sz="2400" dirty="0" err="1"/>
              <a:t>Ivančica</a:t>
            </a:r>
            <a:r>
              <a:rPr lang="en-GB" sz="2400" dirty="0"/>
              <a:t> </a:t>
            </a:r>
            <a:r>
              <a:rPr lang="en-GB" sz="2400" dirty="0" err="1"/>
              <a:t>Franjković</a:t>
            </a:r>
            <a:r>
              <a:rPr lang="en-GB" sz="2400" dirty="0"/>
              <a:t>, State Office for Central Public Procurement </a:t>
            </a:r>
          </a:p>
          <a:p>
            <a:r>
              <a:rPr lang="en-GB" sz="2400" dirty="0" smtClean="0"/>
              <a:t>Ivan </a:t>
            </a:r>
            <a:r>
              <a:rPr lang="en-GB" sz="2400" dirty="0" err="1" smtClean="0"/>
              <a:t>Palčić</a:t>
            </a:r>
            <a:r>
              <a:rPr lang="en-GB" sz="2400" dirty="0" smtClean="0"/>
              <a:t>, Ministry  of Economy</a:t>
            </a:r>
          </a:p>
          <a:p>
            <a:endParaRPr lang="en-GB" sz="2400" dirty="0"/>
          </a:p>
        </p:txBody>
      </p:sp>
      <p:pic>
        <p:nvPicPr>
          <p:cNvPr id="5" name="Picture 1" descr="cid:image004.png@01CEF7F2.AB4ADEC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slov 1"/>
          <p:cNvSpPr txBox="1">
            <a:spLocks/>
          </p:cNvSpPr>
          <p:nvPr/>
        </p:nvSpPr>
        <p:spPr bwMode="auto">
          <a:xfrm>
            <a:off x="279868" y="1052736"/>
            <a:ext cx="8944304" cy="122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 b="1" dirty="0" smtClean="0">
                <a:solidFill>
                  <a:schemeClr val="tx2"/>
                </a:solidFill>
                <a:latin typeface="+mn-lt"/>
              </a:rPr>
              <a:t>10</a:t>
            </a:r>
            <a:r>
              <a:rPr lang="en-GB" sz="2800" b="1" cap="small" baseline="30000" dirty="0" smtClean="0">
                <a:solidFill>
                  <a:schemeClr val="tx2"/>
                </a:solidFill>
                <a:latin typeface="+mn-lt"/>
              </a:rPr>
              <a:t>th</a:t>
            </a:r>
            <a:r>
              <a:rPr lang="en-GB" sz="2800" b="1" cap="small" dirty="0" smtClean="0">
                <a:solidFill>
                  <a:schemeClr val="tx2"/>
                </a:solidFill>
                <a:latin typeface="+mn-lt"/>
              </a:rPr>
              <a:t> Public Procurement Knowledge Exchange Platform</a:t>
            </a:r>
            <a:br>
              <a:rPr lang="en-GB" sz="2800" b="1" cap="small" dirty="0" smtClean="0">
                <a:solidFill>
                  <a:schemeClr val="tx2"/>
                </a:solidFill>
                <a:latin typeface="+mn-lt"/>
              </a:rPr>
            </a:br>
            <a:r>
              <a:rPr lang="en-GB" sz="2800" b="1" cap="small" dirty="0" smtClean="0">
                <a:solidFill>
                  <a:schemeClr val="tx2"/>
                </a:solidFill>
                <a:latin typeface="+mn-lt"/>
              </a:rPr>
              <a:t>Istanbul</a:t>
            </a:r>
            <a:r>
              <a:rPr lang="hr-HR" sz="2800" b="1" cap="small" dirty="0" smtClean="0">
                <a:solidFill>
                  <a:schemeClr val="tx2"/>
                </a:solidFill>
                <a:latin typeface="+mn-lt"/>
              </a:rPr>
              <a:t> – </a:t>
            </a:r>
            <a:r>
              <a:rPr lang="hr-HR" sz="2800" b="1" cap="small" dirty="0" err="1" smtClean="0">
                <a:solidFill>
                  <a:schemeClr val="tx2"/>
                </a:solidFill>
                <a:latin typeface="+mn-lt"/>
              </a:rPr>
              <a:t>Turkey</a:t>
            </a:r>
            <a:r>
              <a:rPr lang="hr-HR" sz="2800" b="1" cap="small" dirty="0" smtClean="0">
                <a:solidFill>
                  <a:schemeClr val="tx2"/>
                </a:solidFill>
              </a:rPr>
              <a:t> </a:t>
            </a:r>
            <a:r>
              <a:rPr lang="hr-HR" sz="2800" b="1" cap="small" dirty="0">
                <a:solidFill>
                  <a:schemeClr val="tx2"/>
                </a:solidFill>
                <a:latin typeface="+mj-lt"/>
              </a:rPr>
              <a:t>–</a:t>
            </a:r>
            <a:r>
              <a:rPr lang="hr-HR" sz="2800" b="1" cap="small" dirty="0" smtClean="0">
                <a:solidFill>
                  <a:schemeClr val="tx2"/>
                </a:solidFill>
                <a:latin typeface="+mn-lt"/>
              </a:rPr>
              <a:t> May 2014</a:t>
            </a:r>
            <a:endParaRPr lang="en-GB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306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424936" cy="843602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Useful links for those who want more…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09391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dirty="0" smtClean="0">
                <a:solidFill>
                  <a:schemeClr val="tx2"/>
                </a:solidFill>
              </a:rPr>
              <a:t>PP Portal – </a:t>
            </a:r>
            <a:r>
              <a:rPr lang="en-GB" dirty="0" smtClean="0">
                <a:solidFill>
                  <a:schemeClr val="tx2"/>
                </a:solidFill>
                <a:hlinkClick r:id="rId3"/>
              </a:rPr>
              <a:t>http://www.javnanabava.hr/</a:t>
            </a:r>
            <a:endParaRPr lang="en-GB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dirty="0" smtClean="0">
                <a:solidFill>
                  <a:schemeClr val="tx2"/>
                </a:solidFill>
              </a:rPr>
              <a:t>State Commission – </a:t>
            </a:r>
            <a:r>
              <a:rPr lang="en-GB" dirty="0" smtClean="0">
                <a:solidFill>
                  <a:schemeClr val="tx2"/>
                </a:solidFill>
                <a:hlinkClick r:id="rId4"/>
              </a:rPr>
              <a:t>http://www.dkom.hr/</a:t>
            </a:r>
            <a:endParaRPr lang="en-GB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dirty="0" smtClean="0">
                <a:solidFill>
                  <a:schemeClr val="tx2"/>
                </a:solidFill>
              </a:rPr>
              <a:t>EPPC – </a:t>
            </a:r>
            <a:r>
              <a:rPr lang="en-GB" dirty="0" smtClean="0">
                <a:solidFill>
                  <a:schemeClr val="tx2"/>
                </a:solidFill>
                <a:hlinkClick r:id="rId5"/>
              </a:rPr>
              <a:t>https://eojn.nn.hr/Oglasnik/</a:t>
            </a:r>
            <a:endParaRPr lang="en-GB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dirty="0" smtClean="0">
                <a:solidFill>
                  <a:schemeClr val="tx2"/>
                </a:solidFill>
              </a:rPr>
              <a:t>SOCPP – </a:t>
            </a:r>
            <a:r>
              <a:rPr lang="en-GB" dirty="0" smtClean="0">
                <a:solidFill>
                  <a:schemeClr val="tx2"/>
                </a:solidFill>
                <a:hlinkClick r:id="rId6"/>
              </a:rPr>
              <a:t>http://www.sredisnjanabava.hr/</a:t>
            </a:r>
            <a:endParaRPr lang="en-GB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dirty="0" smtClean="0">
                <a:solidFill>
                  <a:schemeClr val="tx2"/>
                </a:solidFill>
              </a:rPr>
              <a:t>Agency for PPP – </a:t>
            </a:r>
            <a:r>
              <a:rPr lang="en-GB" dirty="0" smtClean="0">
                <a:solidFill>
                  <a:schemeClr val="tx2"/>
                </a:solidFill>
                <a:hlinkClick r:id="rId7"/>
              </a:rPr>
              <a:t>http://www.ajpp.hr/</a:t>
            </a:r>
            <a:endParaRPr lang="en-GB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dirty="0" err="1" smtClean="0">
                <a:solidFill>
                  <a:schemeClr val="tx2"/>
                </a:solidFill>
              </a:rPr>
              <a:t>MoF</a:t>
            </a:r>
            <a:r>
              <a:rPr lang="en-GB" dirty="0" smtClean="0">
                <a:solidFill>
                  <a:schemeClr val="tx2"/>
                </a:solidFill>
              </a:rPr>
              <a:t> – </a:t>
            </a:r>
            <a:r>
              <a:rPr lang="en-GB" dirty="0" smtClean="0">
                <a:solidFill>
                  <a:schemeClr val="tx2"/>
                </a:solidFill>
                <a:hlinkClick r:id="rId8"/>
              </a:rPr>
              <a:t>http://www.mfin.hr/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pic>
        <p:nvPicPr>
          <p:cNvPr id="7" name="Picture 1" descr="cid:image004.png@01CEF7F2.AB4ADEC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775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424936" cy="843602"/>
          </a:xfrm>
        </p:spPr>
        <p:txBody>
          <a:bodyPr/>
          <a:lstStyle/>
          <a:p>
            <a:r>
              <a:rPr lang="hr-HR" dirty="0" smtClean="0">
                <a:solidFill>
                  <a:schemeClr val="tx2"/>
                </a:solidFill>
              </a:rPr>
              <a:t>Legal </a:t>
            </a:r>
            <a:r>
              <a:rPr lang="en-GB" dirty="0" smtClean="0">
                <a:solidFill>
                  <a:schemeClr val="tx2"/>
                </a:solidFill>
              </a:rPr>
              <a:t>basis</a:t>
            </a:r>
            <a:r>
              <a:rPr lang="hr-HR" dirty="0" smtClean="0">
                <a:solidFill>
                  <a:schemeClr val="tx2"/>
                </a:solidFill>
              </a:rPr>
              <a:t> for </a:t>
            </a:r>
            <a:r>
              <a:rPr lang="hr-HR" dirty="0" err="1" smtClean="0">
                <a:solidFill>
                  <a:schemeClr val="tx2"/>
                </a:solidFill>
              </a:rPr>
              <a:t>measuring</a:t>
            </a:r>
            <a:r>
              <a:rPr lang="hr-HR" dirty="0" smtClean="0">
                <a:solidFill>
                  <a:schemeClr val="tx2"/>
                </a:solidFill>
              </a:rPr>
              <a:t> </a:t>
            </a:r>
            <a:r>
              <a:rPr lang="hr-HR" dirty="0" err="1" smtClean="0">
                <a:solidFill>
                  <a:schemeClr val="tx2"/>
                </a:solidFill>
              </a:rPr>
              <a:t>performance</a:t>
            </a:r>
            <a:r>
              <a:rPr lang="hr-HR" dirty="0">
                <a:solidFill>
                  <a:schemeClr val="tx2"/>
                </a:solidFill>
              </a:rPr>
              <a:t/>
            </a:r>
            <a:br>
              <a:rPr lang="hr-HR" dirty="0">
                <a:solidFill>
                  <a:schemeClr val="tx2"/>
                </a:solidFill>
              </a:rPr>
            </a:br>
            <a:r>
              <a:rPr lang="hr-HR" dirty="0">
                <a:solidFill>
                  <a:schemeClr val="tx2"/>
                </a:solidFill>
              </a:rPr>
              <a:t>on CA </a:t>
            </a:r>
            <a:r>
              <a:rPr lang="hr-HR" dirty="0" err="1">
                <a:solidFill>
                  <a:schemeClr val="tx2"/>
                </a:solidFill>
              </a:rPr>
              <a:t>and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contract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level</a:t>
            </a:r>
            <a:r>
              <a:rPr lang="hr-HR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093915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hr-HR" sz="2000" b="0" dirty="0" err="1"/>
              <a:t>Main</a:t>
            </a:r>
            <a:r>
              <a:rPr lang="hr-HR" sz="2000" b="0" dirty="0"/>
              <a:t> </a:t>
            </a:r>
            <a:r>
              <a:rPr lang="hr-HR" sz="2000" b="0" dirty="0" err="1"/>
              <a:t>tasks</a:t>
            </a:r>
            <a:r>
              <a:rPr lang="hr-HR" sz="2000" b="0" dirty="0"/>
              <a:t> </a:t>
            </a:r>
            <a:r>
              <a:rPr lang="hr-HR" sz="2000" b="0" dirty="0" err="1"/>
              <a:t>defined</a:t>
            </a:r>
            <a:r>
              <a:rPr lang="hr-HR" sz="2000" b="0" dirty="0"/>
              <a:t> </a:t>
            </a:r>
            <a:r>
              <a:rPr lang="hr-HR" sz="2000" b="0" dirty="0" err="1"/>
              <a:t>by</a:t>
            </a:r>
            <a:r>
              <a:rPr lang="hr-HR" sz="2000" b="0" dirty="0"/>
              <a:t> </a:t>
            </a:r>
            <a:r>
              <a:rPr lang="hr-HR" sz="2000" b="0" dirty="0" err="1"/>
              <a:t>Regulation</a:t>
            </a:r>
            <a:r>
              <a:rPr lang="hr-HR" sz="2000" b="0" dirty="0"/>
              <a:t> on CPB:</a:t>
            </a:r>
          </a:p>
          <a:p>
            <a:r>
              <a:rPr lang="en-GB" sz="2000" b="0" dirty="0"/>
              <a:t>planning the implementation of procurement procedure</a:t>
            </a:r>
            <a:r>
              <a:rPr lang="hr-HR" sz="2000" b="0" dirty="0"/>
              <a:t>;</a:t>
            </a:r>
          </a:p>
          <a:p>
            <a:r>
              <a:rPr lang="en-GB" sz="2000" b="0" dirty="0"/>
              <a:t>establishing procurement requirements for products and services</a:t>
            </a:r>
            <a:r>
              <a:rPr lang="hr-HR" sz="2000" b="0" dirty="0"/>
              <a:t>;</a:t>
            </a:r>
          </a:p>
          <a:p>
            <a:r>
              <a:rPr lang="en-GB" sz="2000" b="0" dirty="0"/>
              <a:t>coordinating the activities among the </a:t>
            </a:r>
            <a:r>
              <a:rPr lang="hr-HR" sz="2000" b="0" dirty="0" err="1"/>
              <a:t>clients</a:t>
            </a:r>
            <a:r>
              <a:rPr lang="hr-HR" sz="2000" b="0" dirty="0"/>
              <a:t>; </a:t>
            </a:r>
            <a:r>
              <a:rPr lang="en-GB" sz="2000" b="0" dirty="0"/>
              <a:t>market research</a:t>
            </a:r>
            <a:r>
              <a:rPr lang="hr-HR" sz="2000" b="0" dirty="0"/>
              <a:t>;</a:t>
            </a:r>
          </a:p>
          <a:p>
            <a:r>
              <a:rPr lang="en-GB" sz="2000" b="0" dirty="0"/>
              <a:t>implementing procurement procedures;</a:t>
            </a:r>
            <a:r>
              <a:rPr lang="hr-HR" sz="2000" b="0" dirty="0"/>
              <a:t>  </a:t>
            </a:r>
            <a:r>
              <a:rPr lang="en-GB" sz="2000" b="0" dirty="0"/>
              <a:t>contracting; </a:t>
            </a:r>
            <a:endParaRPr lang="hr-HR" sz="2000" b="0" dirty="0"/>
          </a:p>
          <a:p>
            <a:r>
              <a:rPr lang="en-GB" sz="2000" b="0" dirty="0"/>
              <a:t>setting up and managing the database of awarded contracts and framework agreements</a:t>
            </a:r>
            <a:r>
              <a:rPr lang="hr-HR" sz="2000" b="0" dirty="0"/>
              <a:t>;</a:t>
            </a:r>
          </a:p>
          <a:p>
            <a:r>
              <a:rPr lang="en-GB" sz="2000" b="0" dirty="0"/>
              <a:t>analysing the efficiency of central procurement through continuous monitoring of savings made;</a:t>
            </a:r>
            <a:endParaRPr lang="hr-HR" sz="2000" b="0" dirty="0"/>
          </a:p>
          <a:p>
            <a:r>
              <a:rPr lang="en-GB" sz="2000" b="0" dirty="0"/>
              <a:t>monitoring the execution of contracts and framework agreements;</a:t>
            </a:r>
            <a:endParaRPr lang="hr-HR" sz="2000" b="0" dirty="0"/>
          </a:p>
          <a:p>
            <a:r>
              <a:rPr lang="en-GB" sz="2000" b="0" dirty="0"/>
              <a:t>drawing up proposals of decisions, specifying products and services purchased through central procurement.</a:t>
            </a:r>
            <a:endParaRPr lang="hr-HR" sz="2000" b="0" dirty="0"/>
          </a:p>
          <a:p>
            <a:endParaRPr lang="hr-HR" sz="2000" dirty="0">
              <a:solidFill>
                <a:schemeClr val="tx2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pic>
        <p:nvPicPr>
          <p:cNvPr id="6" name="Picture 1" descr="cid:image004.png@01CEF7F2.AB4ADEC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521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001222"/>
            <a:ext cx="8507288" cy="843602"/>
          </a:xfrm>
        </p:spPr>
        <p:txBody>
          <a:bodyPr/>
          <a:lstStyle/>
          <a:p>
            <a:r>
              <a:rPr lang="hr-HR" sz="3200" dirty="0" err="1" smtClean="0"/>
              <a:t>Performance</a:t>
            </a:r>
            <a:r>
              <a:rPr lang="hr-HR" sz="3200" dirty="0" smtClean="0"/>
              <a:t> </a:t>
            </a:r>
            <a:r>
              <a:rPr lang="hr-HR" sz="3200" dirty="0" err="1" smtClean="0"/>
              <a:t>measurement</a:t>
            </a:r>
            <a:r>
              <a:rPr lang="hr-HR" sz="3200" dirty="0" smtClean="0"/>
              <a:t> on CA </a:t>
            </a:r>
            <a:r>
              <a:rPr lang="hr-HR" sz="3200" dirty="0" err="1" smtClean="0"/>
              <a:t>level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76464"/>
          </a:xfrm>
        </p:spPr>
        <p:txBody>
          <a:bodyPr/>
          <a:lstStyle/>
          <a:p>
            <a:pPr marL="0" indent="0">
              <a:buNone/>
            </a:pPr>
            <a:r>
              <a:rPr lang="hr-HR" sz="2400" dirty="0" smtClean="0">
                <a:solidFill>
                  <a:srgbClr val="FF0000"/>
                </a:solidFill>
              </a:rPr>
              <a:t>„</a:t>
            </a:r>
            <a:r>
              <a:rPr lang="en-GB" sz="2400" dirty="0" smtClean="0">
                <a:solidFill>
                  <a:srgbClr val="FF0000"/>
                </a:solidFill>
              </a:rPr>
              <a:t>implementing </a:t>
            </a:r>
            <a:r>
              <a:rPr lang="en-GB" sz="2400" dirty="0">
                <a:solidFill>
                  <a:srgbClr val="FF0000"/>
                </a:solidFill>
              </a:rPr>
              <a:t>procurement procedures</a:t>
            </a:r>
            <a:r>
              <a:rPr lang="hr-HR" sz="2400" dirty="0">
                <a:solidFill>
                  <a:srgbClr val="FF0000"/>
                </a:solidFill>
              </a:rPr>
              <a:t>”</a:t>
            </a:r>
          </a:p>
          <a:p>
            <a:r>
              <a:rPr lang="hr-HR" sz="2400" b="0" dirty="0" err="1"/>
              <a:t>Measuring</a:t>
            </a:r>
            <a:r>
              <a:rPr lang="hr-HR" sz="2400" b="0" dirty="0"/>
              <a:t> </a:t>
            </a:r>
            <a:r>
              <a:rPr lang="hr-HR" sz="2400" b="0" dirty="0" err="1"/>
              <a:t>of</a:t>
            </a:r>
            <a:r>
              <a:rPr lang="hr-HR" sz="2400" b="0" dirty="0"/>
              <a:t> </a:t>
            </a:r>
            <a:r>
              <a:rPr lang="hr-HR" sz="2400" b="0" dirty="0" err="1"/>
              <a:t>the</a:t>
            </a:r>
            <a:r>
              <a:rPr lang="hr-HR" sz="2400" b="0" dirty="0"/>
              <a:t> </a:t>
            </a:r>
            <a:r>
              <a:rPr lang="hr-HR" sz="2400" b="0" dirty="0" err="1"/>
              <a:t>procurement</a:t>
            </a:r>
            <a:r>
              <a:rPr lang="hr-HR" sz="2400" b="0" dirty="0"/>
              <a:t> </a:t>
            </a:r>
            <a:r>
              <a:rPr lang="hr-HR" sz="2400" b="0" dirty="0" err="1"/>
              <a:t>volume</a:t>
            </a:r>
            <a:r>
              <a:rPr lang="en-GB" sz="2400" b="0" dirty="0"/>
              <a:t> </a:t>
            </a:r>
            <a:endParaRPr lang="hr-HR" sz="2400" b="0" dirty="0"/>
          </a:p>
          <a:p>
            <a:pPr lvl="1"/>
            <a:r>
              <a:rPr lang="hr-HR" sz="2000" b="0" dirty="0" err="1"/>
              <a:t>The</a:t>
            </a:r>
            <a:r>
              <a:rPr lang="hr-HR" sz="2000" b="0" dirty="0"/>
              <a:t> </a:t>
            </a:r>
            <a:r>
              <a:rPr lang="hr-HR" sz="2000" b="0" dirty="0" err="1"/>
              <a:t>purchase</a:t>
            </a:r>
            <a:r>
              <a:rPr lang="hr-HR" sz="2000" b="0" dirty="0"/>
              <a:t> </a:t>
            </a:r>
            <a:r>
              <a:rPr lang="hr-HR" sz="2000" b="0" dirty="0" err="1"/>
              <a:t>data</a:t>
            </a:r>
            <a:r>
              <a:rPr lang="hr-HR" sz="2000" b="0" dirty="0"/>
              <a:t> is </a:t>
            </a:r>
            <a:r>
              <a:rPr lang="hr-HR" sz="2000" b="0" dirty="0" err="1"/>
              <a:t>accumulated</a:t>
            </a:r>
            <a:r>
              <a:rPr lang="hr-HR" sz="2000" b="0" dirty="0"/>
              <a:t> for </a:t>
            </a:r>
            <a:r>
              <a:rPr lang="hr-HR" sz="2000" b="0" dirty="0" err="1"/>
              <a:t>each</a:t>
            </a:r>
            <a:r>
              <a:rPr lang="hr-HR" sz="2000" b="0" dirty="0"/>
              <a:t> FA </a:t>
            </a:r>
            <a:r>
              <a:rPr lang="hr-HR" sz="2000" b="0" dirty="0" smtClean="0"/>
              <a:t>– </a:t>
            </a:r>
            <a:r>
              <a:rPr lang="hr-HR" sz="2000" b="0" dirty="0" err="1" smtClean="0"/>
              <a:t>both</a:t>
            </a:r>
            <a:r>
              <a:rPr lang="hr-HR" sz="2000" b="0" dirty="0" smtClean="0"/>
              <a:t> </a:t>
            </a:r>
            <a:r>
              <a:rPr lang="hr-HR" sz="2000" b="0" dirty="0" err="1"/>
              <a:t>from</a:t>
            </a:r>
            <a:r>
              <a:rPr lang="hr-HR" sz="2000" b="0" dirty="0"/>
              <a:t> </a:t>
            </a:r>
            <a:r>
              <a:rPr lang="hr-HR" sz="2000" b="0" dirty="0" err="1"/>
              <a:t>clients</a:t>
            </a:r>
            <a:r>
              <a:rPr lang="hr-HR" sz="2000" b="0" dirty="0"/>
              <a:t> </a:t>
            </a:r>
            <a:r>
              <a:rPr lang="hr-HR" sz="2000" b="0" dirty="0" err="1"/>
              <a:t>and</a:t>
            </a:r>
            <a:r>
              <a:rPr lang="hr-HR" sz="2000" b="0" dirty="0"/>
              <a:t> </a:t>
            </a:r>
            <a:r>
              <a:rPr lang="hr-HR" sz="2000" b="0" dirty="0" err="1"/>
              <a:t>suppliers</a:t>
            </a:r>
            <a:r>
              <a:rPr lang="hr-HR" sz="2000" b="0" dirty="0"/>
              <a:t> (</a:t>
            </a:r>
            <a:r>
              <a:rPr lang="hr-HR" sz="2000" b="0" dirty="0" err="1"/>
              <a:t>obliged</a:t>
            </a:r>
            <a:r>
              <a:rPr lang="hr-HR" sz="2000" b="0" dirty="0"/>
              <a:t> </a:t>
            </a:r>
            <a:r>
              <a:rPr lang="hr-HR" sz="2000" b="0" dirty="0" err="1"/>
              <a:t>by</a:t>
            </a:r>
            <a:r>
              <a:rPr lang="hr-HR" sz="2000" b="0" dirty="0"/>
              <a:t> </a:t>
            </a:r>
            <a:r>
              <a:rPr lang="hr-HR" sz="2000" b="0" dirty="0" err="1"/>
              <a:t>FA</a:t>
            </a:r>
            <a:r>
              <a:rPr lang="hr-HR" sz="2000" b="0" dirty="0"/>
              <a:t> to </a:t>
            </a:r>
            <a:r>
              <a:rPr lang="hr-HR" sz="2000" b="0" dirty="0" err="1"/>
              <a:t>deliver</a:t>
            </a:r>
            <a:r>
              <a:rPr lang="hr-HR" sz="2000" b="0" dirty="0"/>
              <a:t> </a:t>
            </a:r>
            <a:r>
              <a:rPr lang="hr-HR" sz="2000" b="0" dirty="0" err="1"/>
              <a:t>reports</a:t>
            </a:r>
            <a:r>
              <a:rPr lang="hr-HR" sz="2000" b="0" dirty="0" smtClean="0"/>
              <a:t>)</a:t>
            </a:r>
          </a:p>
          <a:p>
            <a:pPr lvl="1"/>
            <a:r>
              <a:rPr lang="hr-HR" sz="2000" b="0" dirty="0" err="1" smtClean="0"/>
              <a:t>useful</a:t>
            </a:r>
            <a:r>
              <a:rPr lang="hr-HR" sz="2000" b="0" dirty="0" smtClean="0"/>
              <a:t> </a:t>
            </a:r>
            <a:r>
              <a:rPr lang="hr-HR" sz="2000" b="0" dirty="0" err="1" smtClean="0"/>
              <a:t>information</a:t>
            </a:r>
            <a:r>
              <a:rPr lang="hr-HR" sz="2000" b="0" dirty="0" smtClean="0"/>
              <a:t> for </a:t>
            </a:r>
            <a:r>
              <a:rPr lang="hr-HR" sz="2000" b="0" dirty="0" err="1" smtClean="0"/>
              <a:t>planing</a:t>
            </a:r>
            <a:r>
              <a:rPr lang="hr-HR" sz="2000" b="0" dirty="0" smtClean="0"/>
              <a:t> future </a:t>
            </a:r>
            <a:r>
              <a:rPr lang="hr-HR" sz="2000" b="0" dirty="0" err="1" smtClean="0"/>
              <a:t>tenders</a:t>
            </a:r>
            <a:r>
              <a:rPr lang="hr-HR" sz="2000" b="0" dirty="0" smtClean="0"/>
              <a:t> </a:t>
            </a:r>
          </a:p>
          <a:p>
            <a:pPr lvl="1"/>
            <a:endParaRPr lang="hr-HR" sz="2000" b="0" dirty="0"/>
          </a:p>
          <a:p>
            <a:r>
              <a:rPr lang="en-GB" sz="2400" b="0" dirty="0" smtClean="0"/>
              <a:t>Measuring </a:t>
            </a:r>
            <a:r>
              <a:rPr lang="en-GB" sz="2400" b="0" dirty="0"/>
              <a:t>the Quality of the Procurement </a:t>
            </a:r>
            <a:r>
              <a:rPr lang="en-GB" sz="2400" b="0" dirty="0" smtClean="0"/>
              <a:t>Procedures</a:t>
            </a:r>
            <a:endParaRPr lang="hr-HR" sz="2400" b="0" dirty="0" smtClean="0"/>
          </a:p>
          <a:p>
            <a:pPr lvl="1"/>
            <a:r>
              <a:rPr lang="en-GB" sz="2000" b="0" dirty="0"/>
              <a:t>The average period for planning and preparation should not exceed X days;</a:t>
            </a:r>
            <a:endParaRPr lang="hr-HR" sz="2000" b="0" dirty="0"/>
          </a:p>
          <a:p>
            <a:pPr lvl="1"/>
            <a:r>
              <a:rPr lang="en-GB" sz="2000" b="0" dirty="0"/>
              <a:t>Competitive procedures, such as the open and restricted procedures, should be used in no less than X% of the total number of </a:t>
            </a:r>
            <a:r>
              <a:rPr lang="en-GB" sz="2000" b="0" dirty="0" smtClean="0"/>
              <a:t>procedures</a:t>
            </a:r>
            <a:r>
              <a:rPr lang="hr-HR" sz="2000" b="0" dirty="0" smtClean="0"/>
              <a:t> </a:t>
            </a:r>
          </a:p>
          <a:p>
            <a:pPr lvl="1"/>
            <a:endParaRPr lang="hr-HR" sz="2000" b="0" dirty="0" smtClean="0"/>
          </a:p>
          <a:p>
            <a:pPr marL="457200" lvl="1" indent="0">
              <a:buNone/>
            </a:pPr>
            <a:endParaRPr lang="hr-HR" sz="2000" b="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pic>
        <p:nvPicPr>
          <p:cNvPr id="6" name="Picture 1" descr="cid:image004.png@01CEF7F2.AB4ADEC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709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001222"/>
            <a:ext cx="8507288" cy="843602"/>
          </a:xfrm>
        </p:spPr>
        <p:txBody>
          <a:bodyPr/>
          <a:lstStyle/>
          <a:p>
            <a:r>
              <a:rPr lang="hr-HR" sz="3200" dirty="0" err="1" smtClean="0"/>
              <a:t>Performance</a:t>
            </a:r>
            <a:r>
              <a:rPr lang="hr-HR" sz="3200" dirty="0" smtClean="0"/>
              <a:t> </a:t>
            </a:r>
            <a:r>
              <a:rPr lang="hr-HR" sz="3200" dirty="0" err="1" smtClean="0"/>
              <a:t>measurement</a:t>
            </a:r>
            <a:r>
              <a:rPr lang="hr-HR" sz="3200" dirty="0" smtClean="0"/>
              <a:t> on CA </a:t>
            </a:r>
            <a:r>
              <a:rPr lang="hr-HR" sz="3200" dirty="0" err="1" smtClean="0"/>
              <a:t>level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76464"/>
          </a:xfrm>
        </p:spPr>
        <p:txBody>
          <a:bodyPr/>
          <a:lstStyle/>
          <a:p>
            <a:pPr marL="0" indent="0">
              <a:buNone/>
            </a:pPr>
            <a:r>
              <a:rPr lang="hr-HR" sz="2400" dirty="0" smtClean="0">
                <a:solidFill>
                  <a:srgbClr val="FF0000"/>
                </a:solidFill>
              </a:rPr>
              <a:t>„</a:t>
            </a:r>
            <a:r>
              <a:rPr lang="en-GB" sz="2400" dirty="0" smtClean="0">
                <a:solidFill>
                  <a:srgbClr val="FF0000"/>
                </a:solidFill>
              </a:rPr>
              <a:t>analysing </a:t>
            </a:r>
            <a:r>
              <a:rPr lang="en-GB" sz="2400" dirty="0">
                <a:solidFill>
                  <a:srgbClr val="FF0000"/>
                </a:solidFill>
              </a:rPr>
              <a:t>the efficiency of central procurement through continuous monitoring of savings </a:t>
            </a:r>
            <a:r>
              <a:rPr lang="en-GB" sz="2400" dirty="0" smtClean="0">
                <a:solidFill>
                  <a:srgbClr val="FF0000"/>
                </a:solidFill>
              </a:rPr>
              <a:t>made</a:t>
            </a:r>
            <a:r>
              <a:rPr lang="hr-HR" sz="2400" dirty="0" smtClean="0">
                <a:solidFill>
                  <a:srgbClr val="FF0000"/>
                </a:solidFill>
              </a:rPr>
              <a:t>”</a:t>
            </a:r>
            <a:endParaRPr lang="hr-HR" sz="2400" dirty="0">
              <a:solidFill>
                <a:srgbClr val="FF0000"/>
              </a:solidFill>
            </a:endParaRPr>
          </a:p>
          <a:p>
            <a:r>
              <a:rPr lang="en-GB" sz="2400" b="0" dirty="0" smtClean="0"/>
              <a:t>Measuring </a:t>
            </a:r>
            <a:r>
              <a:rPr lang="en-GB" sz="2400" b="0" dirty="0"/>
              <a:t>the Economic Efficiency – based on </a:t>
            </a:r>
            <a:r>
              <a:rPr lang="hr-HR" sz="2400" b="0" dirty="0" err="1" smtClean="0"/>
              <a:t>comparison</a:t>
            </a:r>
            <a:r>
              <a:rPr lang="hr-HR" sz="2400" b="0" dirty="0" smtClean="0"/>
              <a:t> </a:t>
            </a:r>
            <a:r>
              <a:rPr lang="hr-HR" sz="2400" b="0" dirty="0" err="1" smtClean="0"/>
              <a:t>of</a:t>
            </a:r>
            <a:r>
              <a:rPr lang="hr-HR" sz="2400" b="0" dirty="0" smtClean="0"/>
              <a:t> </a:t>
            </a:r>
            <a:r>
              <a:rPr lang="en-GB" sz="2400" b="0" dirty="0" smtClean="0"/>
              <a:t>price</a:t>
            </a:r>
            <a:r>
              <a:rPr lang="hr-HR" sz="2400" b="0" dirty="0" smtClean="0"/>
              <a:t>s </a:t>
            </a:r>
            <a:r>
              <a:rPr lang="hr-HR" sz="2400" b="0" dirty="0" err="1" smtClean="0"/>
              <a:t>achieved</a:t>
            </a:r>
            <a:r>
              <a:rPr lang="hr-HR" sz="2400" b="0" dirty="0" smtClean="0"/>
              <a:t> </a:t>
            </a:r>
            <a:r>
              <a:rPr lang="hr-HR" sz="2400" b="0" dirty="0" err="1" smtClean="0"/>
              <a:t>and</a:t>
            </a:r>
            <a:endParaRPr lang="hr-HR" sz="2400" b="0" dirty="0" smtClean="0"/>
          </a:p>
          <a:p>
            <a:pPr lvl="1"/>
            <a:r>
              <a:rPr lang="en-GB" sz="2000" b="0" dirty="0"/>
              <a:t>prices paid by other authorities</a:t>
            </a:r>
            <a:r>
              <a:rPr lang="hr-HR" sz="2000" b="0" dirty="0"/>
              <a:t> </a:t>
            </a:r>
          </a:p>
          <a:p>
            <a:pPr lvl="1"/>
            <a:r>
              <a:rPr lang="en-GB" sz="2000" b="0" dirty="0" smtClean="0"/>
              <a:t>prices </a:t>
            </a:r>
            <a:r>
              <a:rPr lang="en-GB" sz="2000" b="0" dirty="0"/>
              <a:t>of “older” contracts, </a:t>
            </a:r>
            <a:endParaRPr lang="hr-HR" sz="2000" b="0" dirty="0" smtClean="0"/>
          </a:p>
          <a:p>
            <a:pPr lvl="1"/>
            <a:r>
              <a:rPr lang="en-GB" sz="2000" b="0" dirty="0" smtClean="0"/>
              <a:t>average </a:t>
            </a:r>
            <a:r>
              <a:rPr lang="en-GB" sz="2000" b="0" dirty="0"/>
              <a:t>market prices –the most common baseline price. </a:t>
            </a:r>
            <a:endParaRPr lang="hr-HR" sz="2000" b="0" dirty="0"/>
          </a:p>
          <a:p>
            <a:pPr lvl="0"/>
            <a:r>
              <a:rPr lang="hr-HR" sz="2000" b="0" dirty="0" err="1" smtClean="0"/>
              <a:t>Increased</a:t>
            </a:r>
            <a:r>
              <a:rPr lang="hr-HR" sz="2000" b="0" dirty="0" smtClean="0"/>
              <a:t> </a:t>
            </a:r>
            <a:r>
              <a:rPr lang="hr-HR" sz="2000" b="0" dirty="0" err="1" smtClean="0"/>
              <a:t>purchase</a:t>
            </a:r>
            <a:r>
              <a:rPr lang="hr-HR" sz="2000" b="0" dirty="0" smtClean="0"/>
              <a:t> </a:t>
            </a:r>
            <a:r>
              <a:rPr lang="hr-HR" sz="2000" b="0" dirty="0" err="1" smtClean="0"/>
              <a:t>volume</a:t>
            </a:r>
            <a:r>
              <a:rPr lang="hr-HR" sz="2000" b="0" dirty="0" smtClean="0"/>
              <a:t> </a:t>
            </a:r>
            <a:r>
              <a:rPr lang="hr-HR" sz="2000" b="0" dirty="0" smtClean="0">
                <a:sym typeface="Wingdings" pitchFamily="2" charset="2"/>
              </a:rPr>
              <a:t> </a:t>
            </a:r>
            <a:r>
              <a:rPr lang="hr-HR" sz="2000" b="0" dirty="0" err="1" smtClean="0">
                <a:sym typeface="Wingdings" pitchFamily="2" charset="2"/>
              </a:rPr>
              <a:t>increased</a:t>
            </a:r>
            <a:r>
              <a:rPr lang="hr-HR" sz="2000" b="0" dirty="0" smtClean="0">
                <a:sym typeface="Wingdings" pitchFamily="2" charset="2"/>
              </a:rPr>
              <a:t> </a:t>
            </a:r>
            <a:r>
              <a:rPr lang="hr-HR" sz="2000" b="0" dirty="0" err="1" smtClean="0">
                <a:sym typeface="Wingdings" pitchFamily="2" charset="2"/>
              </a:rPr>
              <a:t>savings</a:t>
            </a:r>
            <a:endParaRPr lang="hr-HR" sz="2000" b="0" dirty="0" smtClean="0">
              <a:sym typeface="Wingdings" pitchFamily="2" charset="2"/>
            </a:endParaRPr>
          </a:p>
          <a:p>
            <a:pPr lvl="0"/>
            <a:r>
              <a:rPr lang="hr-HR" sz="2000" b="0" dirty="0" err="1" smtClean="0">
                <a:sym typeface="Wingdings" pitchFamily="2" charset="2"/>
              </a:rPr>
              <a:t>Savings</a:t>
            </a:r>
            <a:r>
              <a:rPr lang="hr-HR" sz="2000" b="0" dirty="0" smtClean="0">
                <a:sym typeface="Wingdings" pitchFamily="2" charset="2"/>
              </a:rPr>
              <a:t> </a:t>
            </a:r>
            <a:r>
              <a:rPr lang="hr-HR" sz="2000" b="0" dirty="0" err="1" smtClean="0">
                <a:sym typeface="Wingdings" pitchFamily="2" charset="2"/>
              </a:rPr>
              <a:t>per</a:t>
            </a:r>
            <a:r>
              <a:rPr lang="hr-HR" sz="2000" b="0" dirty="0" smtClean="0">
                <a:sym typeface="Wingdings" pitchFamily="2" charset="2"/>
              </a:rPr>
              <a:t> </a:t>
            </a:r>
            <a:r>
              <a:rPr lang="hr-HR" sz="2000" b="0" dirty="0" err="1" smtClean="0">
                <a:sym typeface="Wingdings" pitchFamily="2" charset="2"/>
              </a:rPr>
              <a:t>Contract</a:t>
            </a:r>
            <a:r>
              <a:rPr lang="hr-HR" sz="2000" b="0" dirty="0" smtClean="0">
                <a:sym typeface="Wingdings" pitchFamily="2" charset="2"/>
              </a:rPr>
              <a:t> – </a:t>
            </a:r>
            <a:r>
              <a:rPr lang="hr-HR" sz="2000" b="0" dirty="0" err="1" smtClean="0">
                <a:sym typeface="Wingdings" pitchFamily="2" charset="2"/>
              </a:rPr>
              <a:t>based</a:t>
            </a:r>
            <a:r>
              <a:rPr lang="hr-HR" sz="2000" b="0" dirty="0" smtClean="0">
                <a:sym typeface="Wingdings" pitchFamily="2" charset="2"/>
              </a:rPr>
              <a:t> on </a:t>
            </a:r>
            <a:r>
              <a:rPr lang="hr-HR" sz="2000" b="0" dirty="0" err="1" smtClean="0">
                <a:sym typeface="Wingdings" pitchFamily="2" charset="2"/>
              </a:rPr>
              <a:t>realization</a:t>
            </a:r>
            <a:r>
              <a:rPr lang="hr-HR" sz="2000" b="0" dirty="0" smtClean="0">
                <a:sym typeface="Wingdings" pitchFamily="2" charset="2"/>
              </a:rPr>
              <a:t>, </a:t>
            </a:r>
            <a:r>
              <a:rPr lang="hr-HR" sz="2000" b="0" dirty="0" err="1" smtClean="0">
                <a:sym typeface="Wingdings" pitchFamily="2" charset="2"/>
              </a:rPr>
              <a:t>not</a:t>
            </a:r>
            <a:r>
              <a:rPr lang="hr-HR" sz="2000" b="0" dirty="0" smtClean="0">
                <a:sym typeface="Wingdings" pitchFamily="2" charset="2"/>
              </a:rPr>
              <a:t> </a:t>
            </a:r>
            <a:r>
              <a:rPr lang="hr-HR" sz="2000" b="0" dirty="0" err="1" smtClean="0">
                <a:sym typeface="Wingdings" pitchFamily="2" charset="2"/>
              </a:rPr>
              <a:t>estimation</a:t>
            </a:r>
            <a:r>
              <a:rPr lang="hr-HR" sz="2000" b="0" dirty="0" smtClean="0">
                <a:sym typeface="Wingdings" pitchFamily="2" charset="2"/>
              </a:rPr>
              <a:t> </a:t>
            </a:r>
            <a:r>
              <a:rPr lang="hr-HR" sz="2000" b="0" dirty="0" err="1" smtClean="0">
                <a:sym typeface="Wingdings" pitchFamily="2" charset="2"/>
              </a:rPr>
              <a:t>after</a:t>
            </a:r>
            <a:r>
              <a:rPr lang="hr-HR" sz="2000" b="0" dirty="0" smtClean="0">
                <a:sym typeface="Wingdings" pitchFamily="2" charset="2"/>
              </a:rPr>
              <a:t> </a:t>
            </a:r>
            <a:r>
              <a:rPr lang="hr-HR" sz="2000" b="0" dirty="0" err="1" smtClean="0">
                <a:sym typeface="Wingdings" pitchFamily="2" charset="2"/>
              </a:rPr>
              <a:t>conclusion</a:t>
            </a:r>
            <a:r>
              <a:rPr lang="hr-HR" sz="2000" b="0" dirty="0" smtClean="0">
                <a:sym typeface="Wingdings" pitchFamily="2" charset="2"/>
              </a:rPr>
              <a:t> </a:t>
            </a:r>
            <a:r>
              <a:rPr lang="hr-HR" sz="2000" b="0" dirty="0" err="1" smtClean="0">
                <a:sym typeface="Wingdings" pitchFamily="2" charset="2"/>
              </a:rPr>
              <a:t>of</a:t>
            </a:r>
            <a:r>
              <a:rPr lang="hr-HR" sz="2000" b="0" dirty="0" smtClean="0">
                <a:sym typeface="Wingdings" pitchFamily="2" charset="2"/>
              </a:rPr>
              <a:t> </a:t>
            </a:r>
            <a:r>
              <a:rPr lang="hr-HR" sz="2000" b="0" dirty="0" err="1" smtClean="0">
                <a:sym typeface="Wingdings" pitchFamily="2" charset="2"/>
              </a:rPr>
              <a:t>the</a:t>
            </a:r>
            <a:r>
              <a:rPr lang="hr-HR" sz="2000" b="0" dirty="0" smtClean="0">
                <a:sym typeface="Wingdings" pitchFamily="2" charset="2"/>
              </a:rPr>
              <a:t> FA</a:t>
            </a:r>
          </a:p>
          <a:p>
            <a:pPr lvl="0"/>
            <a:r>
              <a:rPr lang="hr-HR" sz="2000" b="0" dirty="0" err="1" smtClean="0">
                <a:sym typeface="Wingdings" pitchFamily="2" charset="2"/>
              </a:rPr>
              <a:t>Estimation</a:t>
            </a:r>
            <a:r>
              <a:rPr lang="hr-HR" sz="2000" b="0" dirty="0" smtClean="0">
                <a:sym typeface="Wingdings" pitchFamily="2" charset="2"/>
              </a:rPr>
              <a:t> </a:t>
            </a:r>
            <a:r>
              <a:rPr lang="hr-HR" sz="2000" b="0" dirty="0" err="1" smtClean="0">
                <a:sym typeface="Wingdings" pitchFamily="2" charset="2"/>
              </a:rPr>
              <a:t>based</a:t>
            </a:r>
            <a:r>
              <a:rPr lang="hr-HR" sz="2000" b="0" dirty="0" smtClean="0">
                <a:sym typeface="Wingdings" pitchFamily="2" charset="2"/>
              </a:rPr>
              <a:t> on </a:t>
            </a:r>
            <a:r>
              <a:rPr lang="hr-HR" sz="2000" b="0" dirty="0" err="1" smtClean="0">
                <a:sym typeface="Wingdings" pitchFamily="2" charset="2"/>
              </a:rPr>
              <a:t>unit</a:t>
            </a:r>
            <a:r>
              <a:rPr lang="hr-HR" sz="2000" b="0" dirty="0" smtClean="0">
                <a:sym typeface="Wingdings" pitchFamily="2" charset="2"/>
              </a:rPr>
              <a:t> </a:t>
            </a:r>
            <a:r>
              <a:rPr lang="hr-HR" sz="2000" b="0" dirty="0" err="1" smtClean="0">
                <a:sym typeface="Wingdings" pitchFamily="2" charset="2"/>
              </a:rPr>
              <a:t>price</a:t>
            </a:r>
            <a:r>
              <a:rPr lang="hr-HR" sz="2000" b="0" dirty="0" smtClean="0">
                <a:sym typeface="Wingdings" pitchFamily="2" charset="2"/>
              </a:rPr>
              <a:t> (</a:t>
            </a:r>
            <a:r>
              <a:rPr lang="hr-HR" sz="2000" b="0" dirty="0" err="1" smtClean="0">
                <a:sym typeface="Wingdings" pitchFamily="2" charset="2"/>
              </a:rPr>
              <a:t>basket</a:t>
            </a:r>
            <a:r>
              <a:rPr lang="hr-HR" sz="2000" b="0" dirty="0" smtClean="0">
                <a:sym typeface="Wingdings" pitchFamily="2" charset="2"/>
              </a:rPr>
              <a:t> </a:t>
            </a:r>
            <a:r>
              <a:rPr lang="hr-HR" sz="2000" b="0" dirty="0" err="1" smtClean="0">
                <a:sym typeface="Wingdings" pitchFamily="2" charset="2"/>
              </a:rPr>
              <a:t>of</a:t>
            </a:r>
            <a:r>
              <a:rPr lang="hr-HR" sz="2000" b="0" dirty="0" smtClean="0">
                <a:sym typeface="Wingdings" pitchFamily="2" charset="2"/>
              </a:rPr>
              <a:t> </a:t>
            </a:r>
            <a:r>
              <a:rPr lang="hr-HR" sz="2000" b="0" dirty="0" err="1" smtClean="0">
                <a:sym typeface="Wingdings" pitchFamily="2" charset="2"/>
              </a:rPr>
              <a:t>the</a:t>
            </a:r>
            <a:r>
              <a:rPr lang="hr-HR" sz="2000" b="0" dirty="0" smtClean="0">
                <a:sym typeface="Wingdings" pitchFamily="2" charset="2"/>
              </a:rPr>
              <a:t> </a:t>
            </a:r>
            <a:r>
              <a:rPr lang="hr-HR" sz="2000" b="0" dirty="0" err="1" smtClean="0">
                <a:sym typeface="Wingdings" pitchFamily="2" charset="2"/>
              </a:rPr>
              <a:t>products</a:t>
            </a:r>
            <a:r>
              <a:rPr lang="hr-HR" sz="2000" b="0" dirty="0" smtClean="0">
                <a:sym typeface="Wingdings" pitchFamily="2" charset="2"/>
              </a:rPr>
              <a:t>)</a:t>
            </a:r>
          </a:p>
          <a:p>
            <a:pPr lvl="0"/>
            <a:endParaRPr lang="hr-HR" sz="2000" b="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pic>
        <p:nvPicPr>
          <p:cNvPr id="6" name="Picture 1" descr="cid:image004.png@01CEF7F2.AB4ADEC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5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855365"/>
            <a:ext cx="8291264" cy="1213595"/>
          </a:xfrm>
        </p:spPr>
        <p:txBody>
          <a:bodyPr/>
          <a:lstStyle/>
          <a:p>
            <a:r>
              <a:rPr lang="hr-HR" sz="2400" b="0" dirty="0" err="1"/>
              <a:t>Unit</a:t>
            </a:r>
            <a:r>
              <a:rPr lang="hr-HR" sz="2400" b="0" dirty="0"/>
              <a:t> </a:t>
            </a:r>
            <a:r>
              <a:rPr lang="hr-HR" sz="2400" b="0" dirty="0" err="1"/>
              <a:t>price</a:t>
            </a:r>
            <a:r>
              <a:rPr lang="hr-HR" sz="2400" b="0" dirty="0"/>
              <a:t> </a:t>
            </a:r>
            <a:r>
              <a:rPr lang="hr-HR" sz="2400" b="0" dirty="0" err="1"/>
              <a:t>analysis</a:t>
            </a:r>
            <a:endParaRPr lang="hr-HR" sz="2400" b="0" dirty="0"/>
          </a:p>
          <a:p>
            <a:pPr lvl="0"/>
            <a:endParaRPr lang="hr-HR" sz="1800" b="0" dirty="0"/>
          </a:p>
          <a:p>
            <a:pPr lvl="1"/>
            <a:r>
              <a:rPr lang="hr-HR" sz="2000" b="0" dirty="0" err="1" smtClean="0"/>
              <a:t>Example</a:t>
            </a:r>
            <a:r>
              <a:rPr lang="hr-HR" sz="2000" b="0" dirty="0" smtClean="0"/>
              <a:t> </a:t>
            </a:r>
            <a:r>
              <a:rPr lang="hr-HR" sz="2000" b="0" dirty="0" err="1" smtClean="0"/>
              <a:t>of</a:t>
            </a:r>
            <a:r>
              <a:rPr lang="hr-HR" sz="2000" b="0" dirty="0" smtClean="0"/>
              <a:t> </a:t>
            </a:r>
            <a:r>
              <a:rPr lang="en-GB" sz="2000" b="0" dirty="0" smtClean="0"/>
              <a:t>price </a:t>
            </a:r>
            <a:r>
              <a:rPr lang="en-GB" sz="2000" b="0" dirty="0"/>
              <a:t>comparisons of office </a:t>
            </a:r>
            <a:r>
              <a:rPr lang="en-GB" sz="2000" b="0" dirty="0" smtClean="0"/>
              <a:t>supplies</a:t>
            </a:r>
            <a:r>
              <a:rPr lang="hr-HR" sz="2000" b="0" dirty="0" smtClean="0"/>
              <a:t> – for 5 </a:t>
            </a:r>
            <a:r>
              <a:rPr lang="en-GB" sz="2000" b="0" dirty="0" smtClean="0"/>
              <a:t>most </a:t>
            </a:r>
            <a:r>
              <a:rPr lang="en-GB" sz="2000" b="0" dirty="0"/>
              <a:t>sold </a:t>
            </a:r>
            <a:r>
              <a:rPr lang="en-GB" sz="2000" b="0" dirty="0" smtClean="0"/>
              <a:t>items</a:t>
            </a:r>
            <a:endParaRPr lang="hr-HR" sz="2000" b="0" dirty="0" smtClean="0"/>
          </a:p>
          <a:p>
            <a:pPr lvl="1"/>
            <a:r>
              <a:rPr lang="en-GB" sz="2000" b="0" dirty="0" smtClean="0"/>
              <a:t>The </a:t>
            </a:r>
            <a:r>
              <a:rPr lang="en-GB" sz="2000" b="0" dirty="0"/>
              <a:t>savings between different individual products tested were: 8% (toner cartridges),  19% plastic folder, 29% copy paper, 33% ballpoint pen and 37% stapler. </a:t>
            </a:r>
            <a:endParaRPr lang="hr-HR" sz="2000" b="0" dirty="0"/>
          </a:p>
          <a:p>
            <a:pPr lvl="1"/>
            <a:r>
              <a:rPr lang="en-GB" sz="2000" b="0" dirty="0"/>
              <a:t>If the average savings across all the products within the office supplies is assumed to be 25%, the price savings from these purchases might be calculated in the same way, based on the purchasing value of the central framework agreement for this category.</a:t>
            </a:r>
            <a:endParaRPr lang="hr-HR" sz="2000" b="0" dirty="0"/>
          </a:p>
          <a:p>
            <a:endParaRPr lang="hr-HR" sz="2000" b="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sp>
        <p:nvSpPr>
          <p:cNvPr id="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err="1" smtClean="0"/>
              <a:t>Example</a:t>
            </a:r>
            <a:r>
              <a:rPr lang="hr-HR" sz="3200" dirty="0" smtClean="0"/>
              <a:t> </a:t>
            </a:r>
            <a:r>
              <a:rPr lang="hr-HR" sz="3200" dirty="0" err="1" smtClean="0"/>
              <a:t>of</a:t>
            </a:r>
            <a:r>
              <a:rPr lang="hr-HR" sz="3200" dirty="0" smtClean="0"/>
              <a:t> </a:t>
            </a:r>
            <a:r>
              <a:rPr lang="hr-HR" sz="3200" dirty="0" err="1" smtClean="0"/>
              <a:t>savings</a:t>
            </a:r>
            <a:r>
              <a:rPr lang="hr-HR" sz="3200" dirty="0" smtClean="0"/>
              <a:t> </a:t>
            </a:r>
            <a:r>
              <a:rPr lang="en-GB" sz="3200" dirty="0" smtClean="0"/>
              <a:t>based </a:t>
            </a:r>
            <a:r>
              <a:rPr lang="en-GB" sz="3200" dirty="0"/>
              <a:t>on </a:t>
            </a:r>
            <a:r>
              <a:rPr lang="en-GB" sz="3200" dirty="0" smtClean="0"/>
              <a:t>price</a:t>
            </a:r>
            <a:endParaRPr lang="hr-HR" sz="3200" dirty="0"/>
          </a:p>
        </p:txBody>
      </p:sp>
      <p:pic>
        <p:nvPicPr>
          <p:cNvPr id="7" name="Picture 1" descr="cid:image004.png@01CEF7F2.AB4ADEC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917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001222"/>
            <a:ext cx="8507288" cy="843602"/>
          </a:xfrm>
        </p:spPr>
        <p:txBody>
          <a:bodyPr/>
          <a:lstStyle/>
          <a:p>
            <a:r>
              <a:rPr lang="hr-HR" sz="3200" dirty="0" err="1" smtClean="0"/>
              <a:t>Performance</a:t>
            </a:r>
            <a:r>
              <a:rPr lang="hr-HR" sz="3200" dirty="0" smtClean="0"/>
              <a:t> </a:t>
            </a:r>
            <a:r>
              <a:rPr lang="hr-HR" sz="3200" dirty="0" err="1" smtClean="0"/>
              <a:t>measurement</a:t>
            </a:r>
            <a:r>
              <a:rPr lang="hr-HR" sz="3200" dirty="0" smtClean="0"/>
              <a:t> on CA </a:t>
            </a:r>
            <a:r>
              <a:rPr lang="hr-HR" sz="3200" dirty="0" err="1" smtClean="0"/>
              <a:t>level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76464"/>
          </a:xfrm>
        </p:spPr>
        <p:txBody>
          <a:bodyPr/>
          <a:lstStyle/>
          <a:p>
            <a:pPr marL="0" indent="0">
              <a:buNone/>
            </a:pPr>
            <a:r>
              <a:rPr lang="hr-HR" sz="2400" dirty="0" smtClean="0">
                <a:solidFill>
                  <a:srgbClr val="FF0000"/>
                </a:solidFill>
              </a:rPr>
              <a:t>„</a:t>
            </a:r>
            <a:r>
              <a:rPr lang="en-GB" sz="2400" dirty="0" smtClean="0">
                <a:solidFill>
                  <a:srgbClr val="FF0000"/>
                </a:solidFill>
              </a:rPr>
              <a:t>analysing </a:t>
            </a:r>
            <a:r>
              <a:rPr lang="en-GB" sz="2400" dirty="0">
                <a:solidFill>
                  <a:srgbClr val="FF0000"/>
                </a:solidFill>
              </a:rPr>
              <a:t>the efficiency of central procurement through continuous monitoring of savings </a:t>
            </a:r>
            <a:r>
              <a:rPr lang="en-GB" sz="2400" dirty="0" smtClean="0">
                <a:solidFill>
                  <a:srgbClr val="FF0000"/>
                </a:solidFill>
              </a:rPr>
              <a:t>made</a:t>
            </a:r>
            <a:r>
              <a:rPr lang="hr-HR" sz="2400" dirty="0" smtClean="0">
                <a:solidFill>
                  <a:srgbClr val="FF0000"/>
                </a:solidFill>
              </a:rPr>
              <a:t>”</a:t>
            </a:r>
            <a:endParaRPr lang="hr-HR" sz="2400" dirty="0">
              <a:solidFill>
                <a:srgbClr val="FF0000"/>
              </a:solidFill>
            </a:endParaRPr>
          </a:p>
          <a:p>
            <a:endParaRPr lang="hr-HR" sz="2400" b="0" dirty="0" smtClean="0"/>
          </a:p>
          <a:p>
            <a:r>
              <a:rPr lang="en-GB" sz="2400" b="0" dirty="0" smtClean="0"/>
              <a:t>Measuring </a:t>
            </a:r>
            <a:r>
              <a:rPr lang="en-GB" sz="2400" b="0" dirty="0"/>
              <a:t>the Economic Efficiency – based on </a:t>
            </a:r>
            <a:r>
              <a:rPr lang="en-GB" sz="2400" b="0" dirty="0" smtClean="0"/>
              <a:t>processes</a:t>
            </a:r>
            <a:endParaRPr lang="hr-HR" sz="2000" b="0" dirty="0"/>
          </a:p>
          <a:p>
            <a:pPr lvl="1"/>
            <a:r>
              <a:rPr lang="hr-HR" sz="2000" b="0" dirty="0" err="1" smtClean="0"/>
              <a:t>Savings</a:t>
            </a:r>
            <a:r>
              <a:rPr lang="hr-HR" sz="2000" b="0" dirty="0" smtClean="0"/>
              <a:t> </a:t>
            </a:r>
            <a:r>
              <a:rPr lang="hr-HR" sz="2000" b="0" dirty="0" err="1" smtClean="0"/>
              <a:t>apart</a:t>
            </a:r>
            <a:r>
              <a:rPr lang="hr-HR" sz="2000" b="0" dirty="0" smtClean="0"/>
              <a:t> </a:t>
            </a:r>
            <a:r>
              <a:rPr lang="hr-HR" sz="2000" b="0" dirty="0" err="1" smtClean="0"/>
              <a:t>from</a:t>
            </a:r>
            <a:r>
              <a:rPr lang="hr-HR" sz="2000" b="0" dirty="0" smtClean="0"/>
              <a:t> </a:t>
            </a:r>
            <a:r>
              <a:rPr lang="hr-HR" sz="2000" b="0" dirty="0" err="1" smtClean="0"/>
              <a:t>price</a:t>
            </a:r>
            <a:r>
              <a:rPr lang="hr-HR" sz="2000" b="0" dirty="0" smtClean="0"/>
              <a:t> </a:t>
            </a:r>
            <a:r>
              <a:rPr lang="hr-HR" sz="2000" b="0" dirty="0" err="1" smtClean="0"/>
              <a:t>differences</a:t>
            </a:r>
            <a:r>
              <a:rPr lang="hr-HR" sz="2000" b="0" dirty="0" smtClean="0"/>
              <a:t> </a:t>
            </a:r>
          </a:p>
          <a:p>
            <a:pPr lvl="1"/>
            <a:r>
              <a:rPr lang="hr-HR" sz="2000" b="0" dirty="0" err="1" smtClean="0"/>
              <a:t>Indirect</a:t>
            </a:r>
            <a:r>
              <a:rPr lang="hr-HR" sz="2000" b="0" dirty="0" smtClean="0"/>
              <a:t> </a:t>
            </a:r>
            <a:r>
              <a:rPr lang="hr-HR" sz="2000" b="0" dirty="0" err="1" smtClean="0"/>
              <a:t>costs</a:t>
            </a:r>
            <a:r>
              <a:rPr lang="hr-HR" sz="2000" b="0" dirty="0" smtClean="0"/>
              <a:t>, </a:t>
            </a:r>
            <a:r>
              <a:rPr lang="hr-HR" sz="2000" b="0" dirty="0" err="1" smtClean="0"/>
              <a:t>transaction</a:t>
            </a:r>
            <a:r>
              <a:rPr lang="hr-HR" sz="2000" b="0" dirty="0" smtClean="0"/>
              <a:t> </a:t>
            </a:r>
            <a:r>
              <a:rPr lang="hr-HR" sz="2000" b="0" dirty="0" err="1" smtClean="0"/>
              <a:t>costs</a:t>
            </a:r>
            <a:r>
              <a:rPr lang="hr-HR" sz="2000" b="0" dirty="0" smtClean="0"/>
              <a:t> </a:t>
            </a:r>
            <a:endParaRPr lang="hr-HR" sz="2000" b="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pic>
        <p:nvPicPr>
          <p:cNvPr id="6" name="Picture 1" descr="cid:image004.png@01CEF7F2.AB4ADEC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322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001222"/>
            <a:ext cx="8507288" cy="843602"/>
          </a:xfrm>
        </p:spPr>
        <p:txBody>
          <a:bodyPr/>
          <a:lstStyle/>
          <a:p>
            <a:r>
              <a:rPr lang="hr-HR" sz="3200" dirty="0" err="1" smtClean="0"/>
              <a:t>Performance</a:t>
            </a:r>
            <a:r>
              <a:rPr lang="hr-HR" sz="3200" dirty="0" smtClean="0"/>
              <a:t> </a:t>
            </a:r>
            <a:r>
              <a:rPr lang="hr-HR" sz="3200" dirty="0" err="1" smtClean="0"/>
              <a:t>measurement</a:t>
            </a:r>
            <a:r>
              <a:rPr lang="hr-HR" sz="3200" dirty="0" smtClean="0"/>
              <a:t> on CA </a:t>
            </a:r>
            <a:r>
              <a:rPr lang="hr-HR" sz="3200" dirty="0" err="1" smtClean="0"/>
              <a:t>level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76464"/>
          </a:xfrm>
        </p:spPr>
        <p:txBody>
          <a:bodyPr/>
          <a:lstStyle/>
          <a:p>
            <a:pPr marL="0" indent="0">
              <a:buNone/>
            </a:pPr>
            <a:r>
              <a:rPr lang="hr-HR" sz="2400" dirty="0" smtClean="0">
                <a:solidFill>
                  <a:srgbClr val="FF0000"/>
                </a:solidFill>
              </a:rPr>
              <a:t>„</a:t>
            </a:r>
            <a:r>
              <a:rPr lang="en-GB" sz="2400" dirty="0">
                <a:solidFill>
                  <a:srgbClr val="FF0000"/>
                </a:solidFill>
              </a:rPr>
              <a:t>coordinating the activities among the </a:t>
            </a:r>
            <a:r>
              <a:rPr lang="hr-HR" sz="2400" dirty="0" err="1">
                <a:solidFill>
                  <a:srgbClr val="FF0000"/>
                </a:solidFill>
              </a:rPr>
              <a:t>clients</a:t>
            </a:r>
            <a:r>
              <a:rPr lang="hr-HR" sz="2400" dirty="0">
                <a:solidFill>
                  <a:srgbClr val="FF0000"/>
                </a:solidFill>
              </a:rPr>
              <a:t>”</a:t>
            </a:r>
          </a:p>
          <a:p>
            <a:endParaRPr lang="hr-HR" sz="2400" b="0" dirty="0" smtClean="0"/>
          </a:p>
          <a:p>
            <a:r>
              <a:rPr lang="en-GB" sz="2400" b="0" dirty="0" smtClean="0"/>
              <a:t>Measuring </a:t>
            </a:r>
            <a:r>
              <a:rPr lang="en-GB" sz="2400" b="0" dirty="0"/>
              <a:t>the Standard of External and Internal Relations and </a:t>
            </a:r>
            <a:r>
              <a:rPr lang="en-GB" sz="2400" b="0" dirty="0" smtClean="0"/>
              <a:t>Collaboration</a:t>
            </a:r>
            <a:endParaRPr lang="hr-HR" sz="2400" b="0" dirty="0" smtClean="0"/>
          </a:p>
          <a:p>
            <a:pPr lvl="1"/>
            <a:r>
              <a:rPr lang="en-GB" sz="2000" b="0" dirty="0"/>
              <a:t>An annual Supplier Satisfaction Survey </a:t>
            </a:r>
            <a:endParaRPr lang="hr-HR" sz="2000" b="0" dirty="0"/>
          </a:p>
          <a:p>
            <a:pPr lvl="2"/>
            <a:r>
              <a:rPr lang="en-GB" sz="1600" b="0" dirty="0"/>
              <a:t>to ensure that the majority of suppliers</a:t>
            </a:r>
            <a:r>
              <a:rPr lang="hr-HR" sz="1600" b="0" dirty="0"/>
              <a:t> </a:t>
            </a:r>
            <a:r>
              <a:rPr lang="en-GB" sz="1600" b="0" dirty="0"/>
              <a:t>are satisfied with the collaboration with the contracting authority.</a:t>
            </a:r>
            <a:endParaRPr lang="hr-HR" sz="1600" b="0" dirty="0"/>
          </a:p>
          <a:p>
            <a:pPr lvl="1"/>
            <a:r>
              <a:rPr lang="en-GB" sz="2000" b="0" dirty="0"/>
              <a:t>An annual Internal Customer Survey </a:t>
            </a:r>
            <a:endParaRPr lang="hr-HR" sz="2000" b="0" dirty="0"/>
          </a:p>
          <a:p>
            <a:pPr lvl="2"/>
            <a:r>
              <a:rPr lang="en-GB" sz="1600" b="0" dirty="0"/>
              <a:t>to ensure that the majority of internal</a:t>
            </a:r>
            <a:r>
              <a:rPr lang="hr-HR" sz="1600" b="0" dirty="0"/>
              <a:t> </a:t>
            </a:r>
            <a:r>
              <a:rPr lang="en-GB" sz="1600" b="0" dirty="0"/>
              <a:t>clients are satisfied with the services of the procurement organisation.</a:t>
            </a:r>
            <a:endParaRPr lang="hr-HR" sz="1600" b="0" dirty="0"/>
          </a:p>
          <a:p>
            <a:pPr lvl="2"/>
            <a:endParaRPr lang="hr-HR" sz="1600" b="0" dirty="0" smtClean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pic>
        <p:nvPicPr>
          <p:cNvPr id="6" name="Picture 1" descr="cid:image004.png@01CEF7F2.AB4ADEC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88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001222"/>
            <a:ext cx="8507288" cy="843602"/>
          </a:xfrm>
        </p:spPr>
        <p:txBody>
          <a:bodyPr/>
          <a:lstStyle/>
          <a:p>
            <a:r>
              <a:rPr lang="hr-HR" sz="3200" dirty="0" err="1"/>
              <a:t>Examples</a:t>
            </a:r>
            <a:r>
              <a:rPr lang="hr-HR" sz="3200" dirty="0"/>
              <a:t> </a:t>
            </a:r>
            <a:r>
              <a:rPr lang="hr-HR" sz="3200" dirty="0" err="1"/>
              <a:t>of</a:t>
            </a:r>
            <a:r>
              <a:rPr lang="hr-HR" sz="3200" dirty="0"/>
              <a:t> </a:t>
            </a:r>
            <a:r>
              <a:rPr lang="hr-HR" sz="3200" dirty="0" smtClean="0"/>
              <a:t>some </a:t>
            </a:r>
            <a:r>
              <a:rPr lang="hr-HR" sz="3200" dirty="0" err="1" smtClean="0"/>
              <a:t>Procurement</a:t>
            </a:r>
            <a:r>
              <a:rPr lang="hr-HR" sz="3200" dirty="0" smtClean="0"/>
              <a:t> </a:t>
            </a:r>
            <a:r>
              <a:rPr lang="hr-HR" sz="3200" dirty="0" err="1"/>
              <a:t>indicators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76464"/>
          </a:xfrm>
        </p:spPr>
        <p:txBody>
          <a:bodyPr/>
          <a:lstStyle/>
          <a:p>
            <a:pPr marL="914400" lvl="1" indent="-457200">
              <a:buAutoNum type="arabicPeriod"/>
            </a:pPr>
            <a:r>
              <a:rPr lang="hr-HR" sz="2400" b="0" dirty="0" err="1" smtClean="0"/>
              <a:t>Turnover</a:t>
            </a:r>
            <a:r>
              <a:rPr lang="hr-HR" sz="2400" b="0" dirty="0" smtClean="0"/>
              <a:t> </a:t>
            </a:r>
            <a:r>
              <a:rPr lang="hr-HR" sz="2400" b="0" dirty="0" err="1"/>
              <a:t>of</a:t>
            </a:r>
            <a:r>
              <a:rPr lang="hr-HR" sz="2400" b="0" dirty="0"/>
              <a:t> CPB/</a:t>
            </a:r>
            <a:r>
              <a:rPr lang="hr-HR" sz="2400" b="0" dirty="0" err="1"/>
              <a:t>estimated</a:t>
            </a:r>
            <a:r>
              <a:rPr lang="hr-HR" sz="2400" b="0" dirty="0"/>
              <a:t> </a:t>
            </a:r>
            <a:r>
              <a:rPr lang="hr-HR" sz="2400" b="0" dirty="0" err="1"/>
              <a:t>overall</a:t>
            </a:r>
            <a:r>
              <a:rPr lang="hr-HR" sz="2400" b="0" dirty="0"/>
              <a:t> </a:t>
            </a:r>
            <a:r>
              <a:rPr lang="hr-HR" sz="2400" b="0" dirty="0" err="1"/>
              <a:t>expenditure</a:t>
            </a:r>
            <a:r>
              <a:rPr lang="hr-HR" sz="2400" b="0" dirty="0"/>
              <a:t> </a:t>
            </a:r>
            <a:r>
              <a:rPr lang="hr-HR" sz="2400" b="0" dirty="0" err="1"/>
              <a:t>in</a:t>
            </a:r>
            <a:r>
              <a:rPr lang="hr-HR" sz="2400" b="0" dirty="0"/>
              <a:t> </a:t>
            </a:r>
            <a:r>
              <a:rPr lang="hr-HR" sz="2400" b="0" dirty="0" err="1"/>
              <a:t>relevant</a:t>
            </a:r>
            <a:r>
              <a:rPr lang="hr-HR" sz="2400" b="0" dirty="0"/>
              <a:t> </a:t>
            </a:r>
            <a:r>
              <a:rPr lang="hr-HR" sz="2400" b="0" dirty="0" err="1" smtClean="0"/>
              <a:t>categories</a:t>
            </a:r>
            <a:endParaRPr lang="hr-HR" sz="2400" b="0" dirty="0" smtClean="0"/>
          </a:p>
          <a:p>
            <a:pPr marL="457200" lvl="1" indent="0">
              <a:buNone/>
            </a:pPr>
            <a:endParaRPr lang="hr-HR" sz="2400" b="0" dirty="0" smtClean="0"/>
          </a:p>
          <a:p>
            <a:pPr marL="457200" lvl="1" indent="0">
              <a:buNone/>
            </a:pPr>
            <a:r>
              <a:rPr lang="hr-HR" sz="2400" b="0" dirty="0" smtClean="0"/>
              <a:t>2. 	</a:t>
            </a:r>
            <a:r>
              <a:rPr lang="hr-HR" sz="2400" b="0" dirty="0" err="1" smtClean="0"/>
              <a:t>Overall</a:t>
            </a:r>
            <a:r>
              <a:rPr lang="hr-HR" sz="2400" b="0" dirty="0" smtClean="0"/>
              <a:t> </a:t>
            </a:r>
            <a:r>
              <a:rPr lang="hr-HR" sz="2400" b="0" dirty="0" err="1"/>
              <a:t>yearly</a:t>
            </a:r>
            <a:r>
              <a:rPr lang="hr-HR" sz="2400" b="0" dirty="0"/>
              <a:t> </a:t>
            </a:r>
            <a:r>
              <a:rPr lang="hr-HR" sz="2400" b="0" dirty="0" err="1"/>
              <a:t>cost</a:t>
            </a:r>
            <a:r>
              <a:rPr lang="hr-HR" sz="2400" b="0" dirty="0"/>
              <a:t> </a:t>
            </a:r>
            <a:r>
              <a:rPr lang="hr-HR" sz="2400" b="0" dirty="0" err="1"/>
              <a:t>vs</a:t>
            </a:r>
            <a:r>
              <a:rPr lang="hr-HR" sz="2400" b="0" dirty="0"/>
              <a:t> </a:t>
            </a:r>
            <a:r>
              <a:rPr lang="hr-HR" sz="2400" b="0" dirty="0" err="1"/>
              <a:t>managed</a:t>
            </a:r>
            <a:r>
              <a:rPr lang="hr-HR" sz="2400" b="0" dirty="0"/>
              <a:t> </a:t>
            </a:r>
            <a:r>
              <a:rPr lang="hr-HR" sz="2400" b="0" dirty="0" err="1"/>
              <a:t>expenditure</a:t>
            </a:r>
            <a:endParaRPr lang="hr-HR" sz="2400" b="0" dirty="0"/>
          </a:p>
          <a:p>
            <a:pPr lvl="2"/>
            <a:r>
              <a:rPr lang="hr-HR" sz="2000" b="0" dirty="0"/>
              <a:t>For </a:t>
            </a:r>
            <a:r>
              <a:rPr lang="hr-HR" sz="2000" b="0" dirty="0" err="1"/>
              <a:t>example</a:t>
            </a:r>
            <a:r>
              <a:rPr lang="hr-HR" sz="2000" b="0" dirty="0"/>
              <a:t> </a:t>
            </a:r>
            <a:r>
              <a:rPr lang="hr-HR" sz="2000" b="0" dirty="0" smtClean="0"/>
              <a:t>:</a:t>
            </a:r>
            <a:endParaRPr lang="hr-HR" sz="2000" b="0" dirty="0"/>
          </a:p>
          <a:p>
            <a:pPr marL="857250" lvl="2" indent="0">
              <a:buNone/>
            </a:pPr>
            <a:r>
              <a:rPr lang="hr-HR" sz="2000" b="0" dirty="0" err="1" smtClean="0"/>
              <a:t>overall</a:t>
            </a:r>
            <a:r>
              <a:rPr lang="hr-HR" sz="2000" b="0" dirty="0" smtClean="0"/>
              <a:t> </a:t>
            </a:r>
            <a:r>
              <a:rPr lang="hr-HR" sz="2000" b="0" dirty="0" err="1"/>
              <a:t>yearly</a:t>
            </a:r>
            <a:r>
              <a:rPr lang="hr-HR" sz="2000" b="0" dirty="0"/>
              <a:t> </a:t>
            </a:r>
            <a:r>
              <a:rPr lang="hr-HR" sz="2000" b="0" dirty="0" err="1"/>
              <a:t>cost</a:t>
            </a:r>
            <a:r>
              <a:rPr lang="hr-HR" sz="2000" b="0" dirty="0"/>
              <a:t> </a:t>
            </a:r>
            <a:r>
              <a:rPr lang="hr-HR" sz="2000" b="0" dirty="0" err="1"/>
              <a:t>of</a:t>
            </a:r>
            <a:r>
              <a:rPr lang="hr-HR" sz="2000" b="0" dirty="0"/>
              <a:t> </a:t>
            </a:r>
            <a:r>
              <a:rPr lang="hr-HR" sz="2000" b="0" dirty="0" err="1" smtClean="0"/>
              <a:t>the</a:t>
            </a:r>
            <a:r>
              <a:rPr lang="hr-HR" sz="2000" b="0" dirty="0" smtClean="0"/>
              <a:t> </a:t>
            </a:r>
            <a:r>
              <a:rPr lang="hr-HR" sz="2000" b="0" dirty="0"/>
              <a:t>CPB </a:t>
            </a:r>
            <a:r>
              <a:rPr lang="hr-HR" sz="2000" b="0" dirty="0" err="1"/>
              <a:t>in</a:t>
            </a:r>
            <a:r>
              <a:rPr lang="hr-HR" sz="2000" b="0" dirty="0"/>
              <a:t> 2013: 5.mil HRK</a:t>
            </a:r>
          </a:p>
          <a:p>
            <a:pPr marL="857250" lvl="2" indent="0">
              <a:buNone/>
            </a:pPr>
            <a:r>
              <a:rPr lang="hr-HR" sz="2000" b="0" dirty="0" err="1"/>
              <a:t>Procurement</a:t>
            </a:r>
            <a:r>
              <a:rPr lang="hr-HR" sz="2000" b="0" dirty="0"/>
              <a:t> </a:t>
            </a:r>
            <a:r>
              <a:rPr lang="hr-HR" sz="2000" b="0" dirty="0" err="1"/>
              <a:t>value</a:t>
            </a:r>
            <a:r>
              <a:rPr lang="hr-HR" sz="2000" b="0" dirty="0"/>
              <a:t> </a:t>
            </a:r>
            <a:r>
              <a:rPr lang="hr-HR" sz="2000" b="0" dirty="0" err="1"/>
              <a:t>in</a:t>
            </a:r>
            <a:r>
              <a:rPr lang="hr-HR" sz="2000" b="0" dirty="0"/>
              <a:t> 2013:  500 </a:t>
            </a:r>
            <a:r>
              <a:rPr lang="hr-HR" sz="2000" b="0" dirty="0" err="1"/>
              <a:t>mil</a:t>
            </a:r>
            <a:r>
              <a:rPr lang="hr-HR" sz="2000" b="0" dirty="0"/>
              <a:t> HRK </a:t>
            </a:r>
          </a:p>
          <a:p>
            <a:pPr lvl="3"/>
            <a:endParaRPr lang="hr-HR" sz="1200" b="0" dirty="0" smtClean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pic>
        <p:nvPicPr>
          <p:cNvPr id="6" name="Picture 1" descr="cid:image004.png@01CEF7F2.AB4ADEC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51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001222"/>
            <a:ext cx="8507288" cy="843602"/>
          </a:xfrm>
        </p:spPr>
        <p:txBody>
          <a:bodyPr/>
          <a:lstStyle/>
          <a:p>
            <a:r>
              <a:rPr lang="hr-HR" sz="3200" dirty="0" err="1" smtClean="0"/>
              <a:t>Examples</a:t>
            </a:r>
            <a:r>
              <a:rPr lang="hr-HR" sz="3200" dirty="0" smtClean="0"/>
              <a:t> </a:t>
            </a:r>
            <a:r>
              <a:rPr lang="hr-HR" sz="3200" dirty="0" err="1" smtClean="0"/>
              <a:t>of</a:t>
            </a:r>
            <a:r>
              <a:rPr lang="hr-HR" sz="3200" dirty="0" smtClean="0"/>
              <a:t> </a:t>
            </a:r>
            <a:r>
              <a:rPr lang="hr-HR" sz="3200" dirty="0" err="1" smtClean="0"/>
              <a:t>indicators</a:t>
            </a:r>
            <a:r>
              <a:rPr lang="hr-HR" sz="3200" dirty="0" smtClean="0"/>
              <a:t> – </a:t>
            </a:r>
            <a:r>
              <a:rPr lang="hr-HR" sz="3200" smtClean="0"/>
              <a:t>unsuccessful</a:t>
            </a:r>
            <a:r>
              <a:rPr lang="hr-HR" sz="3200" dirty="0" smtClean="0"/>
              <a:t> </a:t>
            </a:r>
            <a:r>
              <a:rPr lang="hr-HR" sz="3200" dirty="0" err="1" smtClean="0"/>
              <a:t>procedures</a:t>
            </a:r>
            <a:endParaRPr lang="hr-HR" sz="320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graphicFrame>
        <p:nvGraphicFramePr>
          <p:cNvPr id="6" name="Inhaltsplatzhalt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7687957"/>
              </p:ext>
            </p:extLst>
          </p:nvPr>
        </p:nvGraphicFramePr>
        <p:xfrm>
          <a:off x="323530" y="1916831"/>
          <a:ext cx="8496943" cy="4752528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2775127"/>
                <a:gridCol w="925042"/>
                <a:gridCol w="925042"/>
                <a:gridCol w="1067357"/>
                <a:gridCol w="996199"/>
                <a:gridCol w="853885"/>
                <a:gridCol w="954291"/>
              </a:tblGrid>
              <a:tr h="1311042">
                <a:tc>
                  <a:txBody>
                    <a:bodyPr/>
                    <a:lstStyle/>
                    <a:p>
                      <a:pPr algn="l"/>
                      <a:endParaRPr lang="de-AT" sz="1200" dirty="0">
                        <a:effectLst/>
                        <a:latin typeface="+mn-lt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Number of unsuccessful procurement procedures (for the CPB)</a:t>
                      </a: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 number of notices issued by the CPB</a:t>
                      </a: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% of number of unsuccessful procurement procedures for CPB</a:t>
                      </a: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Value </a:t>
                      </a:r>
                      <a:r>
                        <a:rPr lang="en-US" sz="1200" dirty="0" smtClean="0">
                          <a:effectLst/>
                        </a:rPr>
                        <a:t>of </a:t>
                      </a:r>
                      <a:r>
                        <a:rPr lang="en-US" sz="1200" dirty="0">
                          <a:effectLst/>
                        </a:rPr>
                        <a:t>unsuccessful procurement procedures (for the CPB)</a:t>
                      </a: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 value (euro) of notices issued by the CPB</a:t>
                      </a: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% of value of unsuccessful procurement procedures for CPB</a:t>
                      </a: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9832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 % of unsuccessful procurement processes for the CPB (by any reason: litigations, no bids received, non-compliant bids, cancellation, …)</a:t>
                      </a: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16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% of unsuccessful procurement processes for </a:t>
                      </a:r>
                      <a:r>
                        <a:rPr lang="en-US" sz="1200" u="sng">
                          <a:effectLst/>
                        </a:rPr>
                        <a:t>litigation</a:t>
                      </a: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16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% of unsuccessful procurement processes for </a:t>
                      </a:r>
                      <a:r>
                        <a:rPr lang="en-US" sz="1200" u="sng">
                          <a:effectLst/>
                        </a:rPr>
                        <a:t>no bids received</a:t>
                      </a: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16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% of unsuccessful procurement processes for</a:t>
                      </a:r>
                      <a:r>
                        <a:rPr lang="en-US" sz="1200" u="sng">
                          <a:effectLst/>
                        </a:rPr>
                        <a:t> non-compliant bids</a:t>
                      </a: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16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% of unsuccessful procurement processes for </a:t>
                      </a:r>
                      <a:r>
                        <a:rPr lang="en-US" sz="1200" u="sng">
                          <a:effectLst/>
                        </a:rPr>
                        <a:t>cancellation</a:t>
                      </a: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16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% of unsuccessful procurement processes for</a:t>
                      </a:r>
                      <a:r>
                        <a:rPr lang="en-US" sz="1200" u="sng">
                          <a:effectLst/>
                        </a:rPr>
                        <a:t> other reasons</a:t>
                      </a: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AT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37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r>
              <a:rPr lang="hr-HR" dirty="0" err="1" smtClean="0"/>
              <a:t>Thank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 for </a:t>
            </a:r>
            <a:r>
              <a:rPr lang="hr-HR" dirty="0" err="1" smtClean="0"/>
              <a:t>your</a:t>
            </a:r>
            <a:r>
              <a:rPr lang="hr-HR" dirty="0" smtClean="0"/>
              <a:t> </a:t>
            </a:r>
            <a:r>
              <a:rPr lang="hr-HR" dirty="0" err="1" smtClean="0"/>
              <a:t>attention</a:t>
            </a:r>
            <a:r>
              <a:rPr lang="hr-HR" dirty="0" smtClean="0"/>
              <a:t>!</a:t>
            </a:r>
          </a:p>
          <a:p>
            <a:pPr algn="ctr"/>
            <a:endParaRPr lang="hr-HR" dirty="0"/>
          </a:p>
          <a:p>
            <a:pPr marL="0" indent="0" algn="ctr">
              <a:buNone/>
            </a:pPr>
            <a:r>
              <a:rPr lang="hr-HR" sz="2400" i="1" dirty="0" err="1" smtClean="0"/>
              <a:t>ivancica.franjkovic</a:t>
            </a:r>
            <a:r>
              <a:rPr lang="hr-HR" sz="2400" i="1" dirty="0" smtClean="0"/>
              <a:t>@</a:t>
            </a:r>
            <a:r>
              <a:rPr lang="hr-HR" sz="2400" i="1" dirty="0" err="1" smtClean="0"/>
              <a:t>sredisnjanabava.hr</a:t>
            </a:r>
            <a:r>
              <a:rPr lang="hr-HR" sz="2400" i="1" dirty="0" smtClean="0"/>
              <a:t> </a:t>
            </a:r>
          </a:p>
          <a:p>
            <a:pPr marL="0" indent="0" algn="ctr">
              <a:buNone/>
            </a:pPr>
            <a:r>
              <a:rPr lang="hr-HR" sz="2400" i="1" dirty="0" err="1" smtClean="0"/>
              <a:t>ivan.palcic</a:t>
            </a:r>
            <a:r>
              <a:rPr lang="hr-HR" sz="2400" i="1" dirty="0" smtClean="0"/>
              <a:t>@</a:t>
            </a:r>
            <a:r>
              <a:rPr lang="hr-HR" sz="2400" i="1" dirty="0" err="1" smtClean="0"/>
              <a:t>mingo.hr</a:t>
            </a:r>
            <a:endParaRPr lang="hr-HR" sz="2400" i="1" dirty="0" smtClean="0"/>
          </a:p>
          <a:p>
            <a:pPr algn="ctr"/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  <p:pic>
        <p:nvPicPr>
          <p:cNvPr id="6" name="Picture 1" descr="cid:image004.png@01CEF7F2.AB4ADEC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438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>
                <a:solidFill>
                  <a:schemeClr val="tx2"/>
                </a:solidFill>
              </a:rPr>
              <a:t>Levels</a:t>
            </a:r>
            <a:r>
              <a:rPr lang="hr-HR" dirty="0">
                <a:solidFill>
                  <a:schemeClr val="tx2"/>
                </a:solidFill>
              </a:rPr>
              <a:t> for </a:t>
            </a:r>
            <a:r>
              <a:rPr lang="hr-HR" dirty="0" err="1">
                <a:solidFill>
                  <a:schemeClr val="tx2"/>
                </a:solidFill>
              </a:rPr>
              <a:t>Measuring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Performance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4496"/>
          </a:xfrm>
        </p:spPr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There are 3 levels for measuring performance within the public procurement system 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dirty="0">
                <a:solidFill>
                  <a:schemeClr val="tx2"/>
                </a:solidFill>
              </a:rPr>
              <a:t>Performance may be related to: </a:t>
            </a:r>
          </a:p>
          <a:p>
            <a:pPr marL="742950" lvl="2" indent="-342900"/>
            <a:r>
              <a:rPr lang="en-GB" dirty="0">
                <a:solidFill>
                  <a:schemeClr val="tx2"/>
                </a:solidFill>
              </a:rPr>
              <a:t>National level – which considers the overall system of public procurement</a:t>
            </a:r>
          </a:p>
          <a:p>
            <a:pPr marL="742950" lvl="2" indent="-342900"/>
            <a:r>
              <a:rPr lang="en-GB" dirty="0">
                <a:solidFill>
                  <a:schemeClr val="tx2"/>
                </a:solidFill>
              </a:rPr>
              <a:t>Contracting authority level </a:t>
            </a:r>
          </a:p>
          <a:p>
            <a:pPr marL="742950" lvl="2" indent="-342900"/>
            <a:r>
              <a:rPr lang="en-GB" dirty="0">
                <a:solidFill>
                  <a:schemeClr val="tx2"/>
                </a:solidFill>
              </a:rPr>
              <a:t>Contract management level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pic>
        <p:nvPicPr>
          <p:cNvPr id="7" name="Picture 1" descr="cid:image004.png@01CEF7F2.AB4ADEC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424936" cy="843602"/>
          </a:xfrm>
        </p:spPr>
        <p:txBody>
          <a:bodyPr/>
          <a:lstStyle/>
          <a:p>
            <a:r>
              <a:rPr lang="hr-HR" dirty="0" smtClean="0">
                <a:solidFill>
                  <a:schemeClr val="tx2"/>
                </a:solidFill>
              </a:rPr>
              <a:t>Legal Framework </a:t>
            </a:r>
            <a:r>
              <a:rPr lang="hr-HR" dirty="0" err="1" smtClean="0">
                <a:solidFill>
                  <a:schemeClr val="tx2"/>
                </a:solidFill>
              </a:rPr>
              <a:t>of</a:t>
            </a:r>
            <a:r>
              <a:rPr lang="hr-HR" dirty="0" smtClean="0">
                <a:solidFill>
                  <a:schemeClr val="tx2"/>
                </a:solidFill>
              </a:rPr>
              <a:t> PP </a:t>
            </a:r>
            <a:r>
              <a:rPr lang="hr-HR" dirty="0" err="1" smtClean="0">
                <a:solidFill>
                  <a:schemeClr val="tx2"/>
                </a:solidFill>
              </a:rPr>
              <a:t>in</a:t>
            </a:r>
            <a:r>
              <a:rPr lang="hr-HR" dirty="0" smtClean="0">
                <a:solidFill>
                  <a:schemeClr val="tx2"/>
                </a:solidFill>
              </a:rPr>
              <a:t> HR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093915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PP Act </a:t>
            </a:r>
            <a:r>
              <a:rPr lang="en-GB" b="0" dirty="0" smtClean="0">
                <a:solidFill>
                  <a:schemeClr val="tx2"/>
                </a:solidFill>
              </a:rPr>
              <a:t>(OG 90/11, 83/13, 143/13, 13/14 ) </a:t>
            </a:r>
            <a:r>
              <a:rPr lang="en-GB" dirty="0" smtClean="0">
                <a:solidFill>
                  <a:schemeClr val="tx2"/>
                </a:solidFill>
              </a:rPr>
              <a:t>+ subordinate legislation 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Act on the State Commission for Supervision over Public Procurement Procedure </a:t>
            </a:r>
            <a:r>
              <a:rPr lang="en-GB" b="0" dirty="0" smtClean="0">
                <a:solidFill>
                  <a:schemeClr val="tx2"/>
                </a:solidFill>
              </a:rPr>
              <a:t>(OG 18/13, 127/13)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Act on PPP </a:t>
            </a:r>
            <a:r>
              <a:rPr lang="en-GB" b="0" dirty="0" smtClean="0">
                <a:solidFill>
                  <a:schemeClr val="tx2"/>
                </a:solidFill>
              </a:rPr>
              <a:t>(OG 78/12)</a:t>
            </a:r>
          </a:p>
          <a:p>
            <a:pPr marL="0" indent="0">
              <a:buNone/>
            </a:pPr>
            <a:endParaRPr lang="en-GB" dirty="0" smtClean="0">
              <a:solidFill>
                <a:schemeClr val="tx2"/>
              </a:solidFill>
            </a:endParaRPr>
          </a:p>
          <a:p>
            <a:r>
              <a:rPr lang="en-GB" i="1" dirty="0" smtClean="0">
                <a:solidFill>
                  <a:schemeClr val="tx2"/>
                </a:solidFill>
              </a:rPr>
              <a:t>Concessions Act </a:t>
            </a:r>
            <a:r>
              <a:rPr lang="en-GB" b="0" i="1" dirty="0" smtClean="0">
                <a:solidFill>
                  <a:schemeClr val="tx2"/>
                </a:solidFill>
              </a:rPr>
              <a:t>(OG 143/13)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pic>
        <p:nvPicPr>
          <p:cNvPr id="7" name="Picture 1" descr="cid:image004.png@01CEF7F2.AB4ADEC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91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424936" cy="843602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Institutional Framework of PP in HR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093915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Ministry of Economy – DG for the PP System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State Commission for Supervision over PP Procedure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Agency for Public Private Partnership</a:t>
            </a:r>
          </a:p>
          <a:p>
            <a:pPr marL="0" indent="0">
              <a:buNone/>
            </a:pPr>
            <a:endParaRPr lang="en-GB" dirty="0" smtClean="0">
              <a:solidFill>
                <a:schemeClr val="tx2"/>
              </a:solidFill>
            </a:endParaRPr>
          </a:p>
          <a:p>
            <a:r>
              <a:rPr lang="en-GB" i="1" dirty="0" smtClean="0">
                <a:solidFill>
                  <a:schemeClr val="tx2"/>
                </a:solidFill>
              </a:rPr>
              <a:t>Ministry of Finance</a:t>
            </a:r>
          </a:p>
          <a:p>
            <a:r>
              <a:rPr lang="en-GB" i="1" dirty="0" smtClean="0">
                <a:solidFill>
                  <a:schemeClr val="tx2"/>
                </a:solidFill>
              </a:rPr>
              <a:t>State Office for </a:t>
            </a:r>
            <a:r>
              <a:rPr lang="en-GB" i="1" dirty="0" smtClean="0"/>
              <a:t>Central PP</a:t>
            </a:r>
            <a:endParaRPr lang="en-GB" dirty="0" smtClean="0">
              <a:solidFill>
                <a:schemeClr val="tx2"/>
              </a:solidFill>
            </a:endParaRPr>
          </a:p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pic>
        <p:nvPicPr>
          <p:cNvPr id="7" name="Picture 1" descr="cid:image004.png@01CEF7F2.AB4ADEC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021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424936" cy="843602"/>
          </a:xfrm>
        </p:spPr>
        <p:txBody>
          <a:bodyPr/>
          <a:lstStyle/>
          <a:p>
            <a:r>
              <a:rPr lang="hr-HR" dirty="0" smtClean="0">
                <a:solidFill>
                  <a:schemeClr val="tx2"/>
                </a:solidFill>
              </a:rPr>
              <a:t>PP </a:t>
            </a:r>
            <a:r>
              <a:rPr lang="hr-HR" dirty="0" err="1" smtClean="0">
                <a:solidFill>
                  <a:schemeClr val="tx2"/>
                </a:solidFill>
              </a:rPr>
              <a:t>Act</a:t>
            </a:r>
            <a:r>
              <a:rPr lang="hr-HR" dirty="0" smtClean="0">
                <a:solidFill>
                  <a:schemeClr val="tx2"/>
                </a:solidFill>
              </a:rPr>
              <a:t> 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093915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 smtClean="0">
                <a:solidFill>
                  <a:schemeClr val="tx2"/>
                </a:solidFill>
              </a:rPr>
              <a:t>PP plans – </a:t>
            </a:r>
            <a:r>
              <a:rPr lang="en-GB" sz="2800" b="0" dirty="0" smtClean="0">
                <a:solidFill>
                  <a:schemeClr val="tx2"/>
                </a:solidFill>
              </a:rPr>
              <a:t>CA must publish them on their website (Art. 18.4)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 smtClean="0">
                <a:solidFill>
                  <a:schemeClr val="tx2"/>
                </a:solidFill>
              </a:rPr>
              <a:t>Notices – </a:t>
            </a:r>
            <a:r>
              <a:rPr lang="en-GB" sz="2800" b="0" dirty="0" smtClean="0">
                <a:solidFill>
                  <a:schemeClr val="tx2"/>
                </a:solidFill>
              </a:rPr>
              <a:t>published in Electronic Public Procurement Classifieds of the Republic of Croatia (Art. 56.1)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 smtClean="0">
                <a:solidFill>
                  <a:schemeClr val="tx2"/>
                </a:solidFill>
              </a:rPr>
              <a:t>Tender documents – </a:t>
            </a:r>
            <a:r>
              <a:rPr lang="en-GB" sz="2800" b="0" dirty="0" smtClean="0">
                <a:solidFill>
                  <a:schemeClr val="tx2"/>
                </a:solidFill>
              </a:rPr>
              <a:t>in open procedure also published in EPPC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 smtClean="0">
                <a:solidFill>
                  <a:schemeClr val="tx2"/>
                </a:solidFill>
              </a:rPr>
              <a:t>Decisions of SC – </a:t>
            </a:r>
            <a:r>
              <a:rPr lang="en-GB" sz="2800" b="0" dirty="0" smtClean="0">
                <a:solidFill>
                  <a:schemeClr val="tx2"/>
                </a:solidFill>
              </a:rPr>
              <a:t>published on their website (Art. 171.4)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 smtClean="0">
                <a:solidFill>
                  <a:schemeClr val="tx2"/>
                </a:solidFill>
              </a:rPr>
              <a:t>PP contract register – </a:t>
            </a:r>
            <a:r>
              <a:rPr lang="en-GB" sz="2800" b="0" dirty="0" smtClean="0">
                <a:solidFill>
                  <a:schemeClr val="tx2"/>
                </a:solidFill>
              </a:rPr>
              <a:t>CA/CE must publish them on their website (Art. 21.)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 smtClean="0">
                <a:solidFill>
                  <a:schemeClr val="tx2"/>
                </a:solidFill>
              </a:rPr>
              <a:t>Execution</a:t>
            </a:r>
            <a:r>
              <a:rPr lang="en-GB" sz="2800" b="0" dirty="0" smtClean="0">
                <a:solidFill>
                  <a:schemeClr val="tx2"/>
                </a:solidFill>
              </a:rPr>
              <a:t> </a:t>
            </a:r>
            <a:r>
              <a:rPr lang="en-GB" sz="2800" dirty="0" smtClean="0">
                <a:solidFill>
                  <a:schemeClr val="tx2"/>
                </a:solidFill>
              </a:rPr>
              <a:t>–</a:t>
            </a:r>
            <a:r>
              <a:rPr lang="en-GB" sz="2800" b="0" dirty="0" smtClean="0">
                <a:solidFill>
                  <a:schemeClr val="tx2"/>
                </a:solidFill>
              </a:rPr>
              <a:t> CA/CE must control the execution of the PP contract (Art. 105.3)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 smtClean="0">
                <a:solidFill>
                  <a:schemeClr val="tx2"/>
                </a:solidFill>
              </a:rPr>
              <a:t>Links to PP plans &amp; contract registers – </a:t>
            </a:r>
            <a:r>
              <a:rPr lang="en-GB" sz="2800" b="0" dirty="0" err="1" smtClean="0">
                <a:solidFill>
                  <a:schemeClr val="tx2"/>
                </a:solidFill>
              </a:rPr>
              <a:t>MoE</a:t>
            </a:r>
            <a:r>
              <a:rPr lang="en-GB" sz="2800" b="0" dirty="0" smtClean="0">
                <a:solidFill>
                  <a:schemeClr val="tx2"/>
                </a:solidFill>
              </a:rPr>
              <a:t>-DG PP publishes them on PP Portal (Art. 18.6, 21.6)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 smtClean="0">
                <a:solidFill>
                  <a:schemeClr val="tx2"/>
                </a:solidFill>
              </a:rPr>
              <a:t>PP statistics – </a:t>
            </a:r>
            <a:r>
              <a:rPr lang="en-GB" sz="2800" b="0" dirty="0" err="1" smtClean="0">
                <a:solidFill>
                  <a:schemeClr val="tx2"/>
                </a:solidFill>
              </a:rPr>
              <a:t>MoE</a:t>
            </a:r>
            <a:r>
              <a:rPr lang="en-GB" sz="2800" b="0" dirty="0" smtClean="0">
                <a:solidFill>
                  <a:schemeClr val="tx2"/>
                </a:solidFill>
              </a:rPr>
              <a:t>-DG PP publishes it on PP Portal (Art. 181)</a:t>
            </a:r>
            <a:endParaRPr lang="en-GB" sz="2000" dirty="0">
              <a:solidFill>
                <a:schemeClr val="tx2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pic>
        <p:nvPicPr>
          <p:cNvPr id="7" name="Picture 1" descr="cid:image004.png@01CEF7F2.AB4ADEC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201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424936" cy="843602"/>
          </a:xfrm>
        </p:spPr>
        <p:txBody>
          <a:bodyPr/>
          <a:lstStyle/>
          <a:p>
            <a:r>
              <a:rPr lang="hr-HR" dirty="0" err="1" smtClean="0">
                <a:solidFill>
                  <a:schemeClr val="tx2"/>
                </a:solidFill>
              </a:rPr>
              <a:t>MoE</a:t>
            </a:r>
            <a:r>
              <a:rPr lang="hr-HR" dirty="0" smtClean="0">
                <a:solidFill>
                  <a:schemeClr val="tx2"/>
                </a:solidFill>
              </a:rPr>
              <a:t> – DG for </a:t>
            </a:r>
            <a:r>
              <a:rPr lang="hr-HR" dirty="0" err="1" smtClean="0">
                <a:solidFill>
                  <a:schemeClr val="tx2"/>
                </a:solidFill>
              </a:rPr>
              <a:t>the</a:t>
            </a:r>
            <a:r>
              <a:rPr lang="hr-HR" dirty="0" smtClean="0">
                <a:solidFill>
                  <a:schemeClr val="tx2"/>
                </a:solidFill>
              </a:rPr>
              <a:t> PP </a:t>
            </a:r>
            <a:r>
              <a:rPr lang="hr-HR" dirty="0" err="1" smtClean="0">
                <a:solidFill>
                  <a:schemeClr val="tx2"/>
                </a:solidFill>
              </a:rPr>
              <a:t>System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09391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tx2"/>
                </a:solidFill>
              </a:rPr>
              <a:t>Issues opinions and instructions </a:t>
            </a:r>
            <a:endParaRPr lang="hr-HR" sz="2400" dirty="0" smtClean="0">
              <a:solidFill>
                <a:schemeClr val="tx2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2000" b="0" dirty="0">
                <a:solidFill>
                  <a:schemeClr val="tx2"/>
                </a:solidFill>
              </a:rPr>
              <a:t>Call centre </a:t>
            </a:r>
            <a:r>
              <a:rPr lang="en-GB" sz="2000" b="0" dirty="0">
                <a:solidFill>
                  <a:schemeClr val="tx2"/>
                </a:solidFill>
                <a:sym typeface="Symbol"/>
              </a:rPr>
              <a:t></a:t>
            </a:r>
            <a:r>
              <a:rPr lang="en-GB" sz="2000" b="0" dirty="0">
                <a:solidFill>
                  <a:schemeClr val="tx2"/>
                </a:solidFill>
              </a:rPr>
              <a:t> every TUE</a:t>
            </a:r>
            <a:r>
              <a:rPr lang="hr-HR" sz="2000" b="0" dirty="0">
                <a:solidFill>
                  <a:schemeClr val="tx2"/>
                </a:solidFill>
              </a:rPr>
              <a:t>S</a:t>
            </a:r>
            <a:r>
              <a:rPr lang="en-GB" sz="2000" b="0" dirty="0">
                <a:solidFill>
                  <a:schemeClr val="tx2"/>
                </a:solidFill>
              </a:rPr>
              <a:t>/TH</a:t>
            </a:r>
            <a:r>
              <a:rPr lang="hr-HR" sz="2000" b="0" dirty="0">
                <a:solidFill>
                  <a:schemeClr val="tx2"/>
                </a:solidFill>
              </a:rPr>
              <a:t>U</a:t>
            </a:r>
            <a:r>
              <a:rPr lang="en-GB" sz="2000" b="0" dirty="0">
                <a:solidFill>
                  <a:schemeClr val="tx2"/>
                </a:solidFill>
              </a:rPr>
              <a:t>R</a:t>
            </a:r>
            <a:r>
              <a:rPr lang="hr-HR" sz="2000" b="0" dirty="0">
                <a:solidFill>
                  <a:schemeClr val="tx2"/>
                </a:solidFill>
              </a:rPr>
              <a:t>S</a:t>
            </a:r>
            <a:r>
              <a:rPr lang="en-GB" sz="2000" b="0" dirty="0">
                <a:solidFill>
                  <a:schemeClr val="tx2"/>
                </a:solidFill>
              </a:rPr>
              <a:t> </a:t>
            </a:r>
            <a:r>
              <a:rPr lang="hr-HR" sz="2000" b="0" dirty="0">
                <a:solidFill>
                  <a:schemeClr val="tx2"/>
                </a:solidFill>
              </a:rPr>
              <a:t>(</a:t>
            </a:r>
            <a:r>
              <a:rPr lang="en-GB" sz="2000" b="0" dirty="0">
                <a:solidFill>
                  <a:schemeClr val="tx2"/>
                </a:solidFill>
              </a:rPr>
              <a:t>9-12h</a:t>
            </a:r>
            <a:r>
              <a:rPr lang="hr-HR" sz="2000" b="0" dirty="0">
                <a:solidFill>
                  <a:schemeClr val="tx2"/>
                </a:solidFill>
              </a:rPr>
              <a:t>)</a:t>
            </a:r>
            <a:endParaRPr lang="en-GB" sz="2000" b="0" dirty="0">
              <a:solidFill>
                <a:schemeClr val="tx2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GB" sz="2000" b="0" dirty="0">
                <a:solidFill>
                  <a:schemeClr val="tx2"/>
                </a:solidFill>
              </a:rPr>
              <a:t>Open doors </a:t>
            </a:r>
            <a:r>
              <a:rPr lang="en-GB" sz="2000" b="0" dirty="0">
                <a:solidFill>
                  <a:schemeClr val="tx2"/>
                </a:solidFill>
                <a:sym typeface="Symbol"/>
              </a:rPr>
              <a:t></a:t>
            </a:r>
            <a:r>
              <a:rPr lang="en-GB" sz="2000" b="0" dirty="0">
                <a:solidFill>
                  <a:schemeClr val="tx2"/>
                </a:solidFill>
              </a:rPr>
              <a:t> every last </a:t>
            </a:r>
            <a:r>
              <a:rPr lang="hr-HR" sz="2000" b="0" dirty="0">
                <a:solidFill>
                  <a:schemeClr val="tx2"/>
                </a:solidFill>
              </a:rPr>
              <a:t>FRI</a:t>
            </a:r>
            <a:r>
              <a:rPr lang="en-GB" sz="2000" b="0" dirty="0">
                <a:solidFill>
                  <a:schemeClr val="tx2"/>
                </a:solidFill>
              </a:rPr>
              <a:t> in a </a:t>
            </a:r>
            <a:r>
              <a:rPr lang="en-GB" sz="2000" b="0" dirty="0" smtClean="0">
                <a:solidFill>
                  <a:schemeClr val="tx2"/>
                </a:solidFill>
              </a:rPr>
              <a:t>month</a:t>
            </a:r>
            <a:endParaRPr lang="en-GB" sz="2400" b="0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400" dirty="0" smtClean="0">
                <a:solidFill>
                  <a:schemeClr val="tx2"/>
                </a:solidFill>
              </a:rPr>
              <a:t>Controls the implementation of PP law and initiates misdemeanour procedure before a court when necessary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400" dirty="0" smtClean="0">
                <a:solidFill>
                  <a:schemeClr val="tx2"/>
                </a:solidFill>
              </a:rPr>
              <a:t>Collects, processes and analyses data on PP </a:t>
            </a:r>
            <a:r>
              <a:rPr lang="en-GB" sz="2400" dirty="0" smtClean="0">
                <a:solidFill>
                  <a:schemeClr val="tx2"/>
                </a:solidFill>
                <a:sym typeface="Symbol"/>
              </a:rPr>
              <a:t></a:t>
            </a:r>
            <a:r>
              <a:rPr lang="en-GB" sz="2400" dirty="0" smtClean="0">
                <a:solidFill>
                  <a:schemeClr val="tx2"/>
                </a:solidFill>
              </a:rPr>
              <a:t> statistical reports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400" dirty="0" smtClean="0">
                <a:solidFill>
                  <a:schemeClr val="tx2"/>
                </a:solidFill>
              </a:rPr>
              <a:t>Prepares draft proposals of laws and other regulations on PP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400" dirty="0" smtClean="0">
                <a:solidFill>
                  <a:schemeClr val="tx2"/>
                </a:solidFill>
              </a:rPr>
              <a:t>Cooperates with other state bodies &amp; EU institutions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400" i="1" dirty="0" smtClean="0">
                <a:solidFill>
                  <a:schemeClr val="tx2"/>
                </a:solidFill>
              </a:rPr>
              <a:t>Responsible for the development, improvement and coordination of the entire PP system in HR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pic>
        <p:nvPicPr>
          <p:cNvPr id="7" name="Picture 1" descr="cid:image004.png@01CEF7F2.AB4ADEC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00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424936" cy="843602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Statistics: Opinions &amp; Instructions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pic>
        <p:nvPicPr>
          <p:cNvPr id="7" name="Picture 1" descr="cid:image004.png@01CEF7F2.AB4ADEC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3887554"/>
              </p:ext>
            </p:extLst>
          </p:nvPr>
        </p:nvGraphicFramePr>
        <p:xfrm>
          <a:off x="251520" y="1844824"/>
          <a:ext cx="864096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4209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424936" cy="843602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Statistics: Implementation Control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pic>
        <p:nvPicPr>
          <p:cNvPr id="7" name="Picture 1" descr="cid:image004.png@01CEF7F2.AB4ADEC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8539330"/>
              </p:ext>
            </p:extLst>
          </p:nvPr>
        </p:nvGraphicFramePr>
        <p:xfrm>
          <a:off x="251520" y="1916832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8036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424936" cy="843602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Statistics: PP in HR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542B-AE7B-4F81-81F9-B116F4F47EDB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pic>
        <p:nvPicPr>
          <p:cNvPr id="7" name="Picture 1" descr="cid:image004.png@01CEF7F2.AB4ADEC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1348"/>
            <a:ext cx="2175552" cy="7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8161899"/>
              </p:ext>
            </p:extLst>
          </p:nvPr>
        </p:nvGraphicFramePr>
        <p:xfrm>
          <a:off x="467544" y="1700808"/>
          <a:ext cx="806489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4130606"/>
              </p:ext>
            </p:extLst>
          </p:nvPr>
        </p:nvGraphicFramePr>
        <p:xfrm>
          <a:off x="683568" y="4526368"/>
          <a:ext cx="7416824" cy="214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7093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3485</TotalTime>
  <Words>1099</Words>
  <Application>Microsoft Office PowerPoint</Application>
  <PresentationFormat>On-screen Show (4:3)</PresentationFormat>
  <Paragraphs>162</Paragraphs>
  <Slides>19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Tema sustava Office</vt:lpstr>
      <vt:lpstr>Procurement Performance Measurement The Example of Croatia</vt:lpstr>
      <vt:lpstr>Levels for Measuring Performance</vt:lpstr>
      <vt:lpstr>Legal Framework of PP in HR</vt:lpstr>
      <vt:lpstr>Institutional Framework of PP in HR</vt:lpstr>
      <vt:lpstr>PP Act </vt:lpstr>
      <vt:lpstr>MoE – DG for the PP System</vt:lpstr>
      <vt:lpstr>Statistics: Opinions &amp; Instructions</vt:lpstr>
      <vt:lpstr>Statistics: Implementation Control</vt:lpstr>
      <vt:lpstr>Statistics: PP in HR</vt:lpstr>
      <vt:lpstr>Useful links for those who want more…</vt:lpstr>
      <vt:lpstr>Legal basis for measuring performance on CA and contract level </vt:lpstr>
      <vt:lpstr>Performance measurement on CA level</vt:lpstr>
      <vt:lpstr>Performance measurement on CA level</vt:lpstr>
      <vt:lpstr>Example of savings based on price</vt:lpstr>
      <vt:lpstr>Performance measurement on CA level</vt:lpstr>
      <vt:lpstr>Performance measurement on CA level</vt:lpstr>
      <vt:lpstr>Examples of some Procurement indicators</vt:lpstr>
      <vt:lpstr>Examples of indicators – unsuccessful procedures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Ivančica Franjković</dc:creator>
  <cp:lastModifiedBy>Hulya Bayramoglu</cp:lastModifiedBy>
  <cp:revision>81</cp:revision>
  <dcterms:created xsi:type="dcterms:W3CDTF">2013-05-05T12:03:43Z</dcterms:created>
  <dcterms:modified xsi:type="dcterms:W3CDTF">2014-05-05T15:42:17Z</dcterms:modified>
</cp:coreProperties>
</file>